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6"/>
  </p:notesMasterIdLst>
  <p:sldIdLst>
    <p:sldId id="257" r:id="rId3"/>
    <p:sldId id="323" r:id="rId4"/>
    <p:sldId id="322" r:id="rId5"/>
    <p:sldId id="317" r:id="rId6"/>
    <p:sldId id="316" r:id="rId7"/>
    <p:sldId id="259" r:id="rId8"/>
    <p:sldId id="260" r:id="rId9"/>
    <p:sldId id="261" r:id="rId10"/>
    <p:sldId id="262" r:id="rId11"/>
    <p:sldId id="263" r:id="rId12"/>
    <p:sldId id="264" r:id="rId13"/>
    <p:sldId id="258" r:id="rId14"/>
    <p:sldId id="265" r:id="rId15"/>
    <p:sldId id="266" r:id="rId16"/>
    <p:sldId id="303" r:id="rId17"/>
    <p:sldId id="304" r:id="rId18"/>
    <p:sldId id="324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8" r:id="rId32"/>
    <p:sldId id="289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5" r:id="rId41"/>
    <p:sldId id="306" r:id="rId42"/>
    <p:sldId id="307" r:id="rId43"/>
    <p:sldId id="308" r:id="rId44"/>
    <p:sldId id="309" r:id="rId45"/>
    <p:sldId id="310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079B9-DE14-42F2-88B8-690028046B9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012ACE2-57F5-4C3A-A801-B989C103E243}">
      <dgm:prSet phldrT="[텍스트]" custT="1"/>
      <dgm:spPr/>
      <dgm:t>
        <a:bodyPr/>
        <a:lstStyle/>
        <a:p>
          <a:pPr latinLnBrk="1"/>
          <a:endParaRPr lang="en-US" altLang="ko-KR" sz="2400" dirty="0" smtClean="0"/>
        </a:p>
        <a:p>
          <a:pPr latinLnBrk="1"/>
          <a:r>
            <a:rPr lang="ko-KR" altLang="en-US" sz="2400" dirty="0" smtClean="0"/>
            <a:t>자유연상</a:t>
          </a:r>
          <a:endParaRPr lang="en-US" altLang="ko-KR" sz="2400" dirty="0" smtClean="0"/>
        </a:p>
        <a:p>
          <a:pPr latinLnBrk="1"/>
          <a:r>
            <a:rPr lang="en-US" altLang="ko-KR" sz="1600" dirty="0" smtClean="0"/>
            <a:t>(Free Association)</a:t>
          </a:r>
          <a:endParaRPr lang="ko-KR" altLang="en-US" sz="1600" dirty="0"/>
        </a:p>
      </dgm:t>
    </dgm:pt>
    <dgm:pt modelId="{C31E8320-1E19-4062-93EC-0DA9B31B2258}" type="parTrans" cxnId="{75FC3578-C985-4B52-BFCF-1EA5A5592E2A}">
      <dgm:prSet/>
      <dgm:spPr/>
      <dgm:t>
        <a:bodyPr/>
        <a:lstStyle/>
        <a:p>
          <a:pPr latinLnBrk="1"/>
          <a:endParaRPr lang="ko-KR" altLang="en-US"/>
        </a:p>
      </dgm:t>
    </dgm:pt>
    <dgm:pt modelId="{C2EF3D2E-A03D-4283-B1A8-201013BF3CB6}" type="sibTrans" cxnId="{75FC3578-C985-4B52-BFCF-1EA5A5592E2A}">
      <dgm:prSet/>
      <dgm:spPr/>
      <dgm:t>
        <a:bodyPr/>
        <a:lstStyle/>
        <a:p>
          <a:pPr latinLnBrk="1"/>
          <a:endParaRPr lang="ko-KR" altLang="en-US"/>
        </a:p>
      </dgm:t>
    </dgm:pt>
    <dgm:pt modelId="{7EEEA528-B5D8-4715-8784-531E9E36C25B}">
      <dgm:prSet phldrT="[텍스트]" custT="1"/>
      <dgm:spPr/>
      <dgm:t>
        <a:bodyPr/>
        <a:lstStyle/>
        <a:p>
          <a:pPr latinLnBrk="1"/>
          <a:endParaRPr lang="en-US" altLang="ko-KR" sz="2400" dirty="0" smtClean="0"/>
        </a:p>
        <a:p>
          <a:pPr latinLnBrk="1"/>
          <a:r>
            <a:rPr lang="ko-KR" altLang="en-US" sz="2400" dirty="0" err="1" smtClean="0"/>
            <a:t>토킹큐어</a:t>
          </a:r>
          <a:endParaRPr lang="en-US" altLang="ko-KR" sz="2400" dirty="0" smtClean="0"/>
        </a:p>
        <a:p>
          <a:pPr latinLnBrk="1"/>
          <a:r>
            <a:rPr lang="en-US" altLang="ko-KR" sz="1600" dirty="0" smtClean="0"/>
            <a:t>(Talking Cure)</a:t>
          </a:r>
          <a:endParaRPr lang="ko-KR" altLang="en-US" sz="1600" dirty="0"/>
        </a:p>
      </dgm:t>
    </dgm:pt>
    <dgm:pt modelId="{7A20D5DB-33F5-428D-8F75-01412BBD5C07}" type="parTrans" cxnId="{4B359AB8-1357-4720-BD5F-769B8581E5ED}">
      <dgm:prSet/>
      <dgm:spPr/>
      <dgm:t>
        <a:bodyPr/>
        <a:lstStyle/>
        <a:p>
          <a:pPr latinLnBrk="1"/>
          <a:endParaRPr lang="ko-KR" altLang="en-US"/>
        </a:p>
      </dgm:t>
    </dgm:pt>
    <dgm:pt modelId="{973B2522-3602-43CC-AE7D-5595A1495AFE}" type="sibTrans" cxnId="{4B359AB8-1357-4720-BD5F-769B8581E5ED}">
      <dgm:prSet/>
      <dgm:spPr/>
      <dgm:t>
        <a:bodyPr/>
        <a:lstStyle/>
        <a:p>
          <a:pPr latinLnBrk="1"/>
          <a:endParaRPr lang="ko-KR" altLang="en-US"/>
        </a:p>
      </dgm:t>
    </dgm:pt>
    <dgm:pt modelId="{F3FD8DD9-DF3E-4C30-87ED-6CC83D6F14D6}" type="pres">
      <dgm:prSet presAssocID="{359079B9-DE14-42F2-88B8-690028046B91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DAA79C-53F9-4674-A100-B22C15D15013}" type="pres">
      <dgm:prSet presAssocID="{359079B9-DE14-42F2-88B8-690028046B91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7B19A2-8ED9-4A36-B90A-5A99E6429BA1}" type="pres">
      <dgm:prSet presAssocID="{359079B9-DE14-42F2-88B8-690028046B91}" presName="LeftNode" presStyleLbl="bgImgPlace1" presStyleIdx="0" presStyleCnt="2" custScaleX="118040" custLinFactNeighborX="-1457" custLinFactNeighborY="384">
        <dgm:presLayoutVars>
          <dgm:chMax val="2"/>
          <dgm:chPref val="2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885937-D6CD-4746-BF1F-6306FDFC9113}" type="pres">
      <dgm:prSet presAssocID="{359079B9-DE14-42F2-88B8-690028046B91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6A0C21-CA3F-4B57-82BA-1E2CE14C54DD}" type="pres">
      <dgm:prSet presAssocID="{359079B9-DE14-42F2-88B8-690028046B91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C80C2D-6545-4E02-90BA-3D44A976B73D}" type="pres">
      <dgm:prSet presAssocID="{359079B9-DE14-42F2-88B8-690028046B91}" presName="TopArrow" presStyleLbl="node1" presStyleIdx="0" presStyleCnt="2"/>
      <dgm:spPr/>
    </dgm:pt>
    <dgm:pt modelId="{8EB8F7C6-107A-4605-BC12-5D87ED455669}" type="pres">
      <dgm:prSet presAssocID="{359079B9-DE14-42F2-88B8-690028046B91}" presName="BottomArrow" presStyleLbl="node1" presStyleIdx="1" presStyleCnt="2"/>
      <dgm:spPr/>
    </dgm:pt>
  </dgm:ptLst>
  <dgm:cxnLst>
    <dgm:cxn modelId="{283F5704-D573-4D2D-AAE0-8EBE372DCC61}" type="presOf" srcId="{E012ACE2-57F5-4C3A-A801-B989C103E243}" destId="{497B19A2-8ED9-4A36-B90A-5A99E6429BA1}" srcOrd="1" destOrd="0" presId="urn:microsoft.com/office/officeart/2009/layout/ReverseList"/>
    <dgm:cxn modelId="{4B359AB8-1357-4720-BD5F-769B8581E5ED}" srcId="{359079B9-DE14-42F2-88B8-690028046B91}" destId="{7EEEA528-B5D8-4715-8784-531E9E36C25B}" srcOrd="1" destOrd="0" parTransId="{7A20D5DB-33F5-428D-8F75-01412BBD5C07}" sibTransId="{973B2522-3602-43CC-AE7D-5595A1495AFE}"/>
    <dgm:cxn modelId="{7910BAEC-6181-4C93-A1D8-88AFF040CEB3}" type="presOf" srcId="{359079B9-DE14-42F2-88B8-690028046B91}" destId="{F3FD8DD9-DF3E-4C30-87ED-6CC83D6F14D6}" srcOrd="0" destOrd="0" presId="urn:microsoft.com/office/officeart/2009/layout/ReverseList"/>
    <dgm:cxn modelId="{145ED43C-59CB-49A8-933D-8F9D19B5ABAE}" type="presOf" srcId="{E012ACE2-57F5-4C3A-A801-B989C103E243}" destId="{02DAA79C-53F9-4674-A100-B22C15D15013}" srcOrd="0" destOrd="0" presId="urn:microsoft.com/office/officeart/2009/layout/ReverseList"/>
    <dgm:cxn modelId="{2DBF8841-C62E-416A-AE3A-FCFD78803AFD}" type="presOf" srcId="{7EEEA528-B5D8-4715-8784-531E9E36C25B}" destId="{2D885937-D6CD-4746-BF1F-6306FDFC9113}" srcOrd="0" destOrd="0" presId="urn:microsoft.com/office/officeart/2009/layout/ReverseList"/>
    <dgm:cxn modelId="{75FC3578-C985-4B52-BFCF-1EA5A5592E2A}" srcId="{359079B9-DE14-42F2-88B8-690028046B91}" destId="{E012ACE2-57F5-4C3A-A801-B989C103E243}" srcOrd="0" destOrd="0" parTransId="{C31E8320-1E19-4062-93EC-0DA9B31B2258}" sibTransId="{C2EF3D2E-A03D-4283-B1A8-201013BF3CB6}"/>
    <dgm:cxn modelId="{8F3CA96D-D098-4618-B8FA-52ABC897234E}" type="presOf" srcId="{7EEEA528-B5D8-4715-8784-531E9E36C25B}" destId="{0E6A0C21-CA3F-4B57-82BA-1E2CE14C54DD}" srcOrd="1" destOrd="0" presId="urn:microsoft.com/office/officeart/2009/layout/ReverseList"/>
    <dgm:cxn modelId="{1E519CC8-9B52-4142-8021-B3346BF43207}" type="presParOf" srcId="{F3FD8DD9-DF3E-4C30-87ED-6CC83D6F14D6}" destId="{02DAA79C-53F9-4674-A100-B22C15D15013}" srcOrd="0" destOrd="0" presId="urn:microsoft.com/office/officeart/2009/layout/ReverseList"/>
    <dgm:cxn modelId="{F2A5FDAD-3F20-47CE-BBF1-E0CEB67E3C52}" type="presParOf" srcId="{F3FD8DD9-DF3E-4C30-87ED-6CC83D6F14D6}" destId="{497B19A2-8ED9-4A36-B90A-5A99E6429BA1}" srcOrd="1" destOrd="0" presId="urn:microsoft.com/office/officeart/2009/layout/ReverseList"/>
    <dgm:cxn modelId="{0909C7A3-8C59-4D16-A7B8-C53239E8C525}" type="presParOf" srcId="{F3FD8DD9-DF3E-4C30-87ED-6CC83D6F14D6}" destId="{2D885937-D6CD-4746-BF1F-6306FDFC9113}" srcOrd="2" destOrd="0" presId="urn:microsoft.com/office/officeart/2009/layout/ReverseList"/>
    <dgm:cxn modelId="{52562789-0306-4FD6-9EB1-D1880D25B919}" type="presParOf" srcId="{F3FD8DD9-DF3E-4C30-87ED-6CC83D6F14D6}" destId="{0E6A0C21-CA3F-4B57-82BA-1E2CE14C54DD}" srcOrd="3" destOrd="0" presId="urn:microsoft.com/office/officeart/2009/layout/ReverseList"/>
    <dgm:cxn modelId="{573AB020-2732-4E1B-B8BE-3F6472A0A951}" type="presParOf" srcId="{F3FD8DD9-DF3E-4C30-87ED-6CC83D6F14D6}" destId="{B1C80C2D-6545-4E02-90BA-3D44A976B73D}" srcOrd="4" destOrd="0" presId="urn:microsoft.com/office/officeart/2009/layout/ReverseList"/>
    <dgm:cxn modelId="{D7D19277-800D-466C-ADF0-57C6FAC8F9E8}" type="presParOf" srcId="{F3FD8DD9-DF3E-4C30-87ED-6CC83D6F14D6}" destId="{8EB8F7C6-107A-4605-BC12-5D87ED455669}" srcOrd="5" destOrd="0" presId="urn:microsoft.com/office/officeart/2009/layout/ReverseList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B19A2-8ED9-4A36-B90A-5A99E6429BA1}">
      <dsp:nvSpPr>
        <dsp:cNvPr id="0" name=""/>
        <dsp:cNvSpPr/>
      </dsp:nvSpPr>
      <dsp:spPr>
        <a:xfrm rot="16200000">
          <a:off x="955790" y="1099884"/>
          <a:ext cx="2612745" cy="188470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kern="1200" dirty="0" smtClean="0"/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smtClean="0"/>
            <a:t>자유연상</a:t>
          </a:r>
          <a:endParaRPr lang="en-US" altLang="ko-KR" sz="2400" kern="1200" dirty="0" smtClean="0"/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(Free Association)</a:t>
          </a:r>
          <a:endParaRPr lang="ko-KR" altLang="en-US" sz="1600" kern="1200" dirty="0"/>
        </a:p>
      </dsp:txBody>
      <dsp:txXfrm rot="5400000">
        <a:off x="1411831" y="827883"/>
        <a:ext cx="1792682" cy="2428705"/>
      </dsp:txXfrm>
    </dsp:sp>
    <dsp:sp modelId="{0E6A0C21-CA3F-4B57-82BA-1E2CE14C54DD}">
      <dsp:nvSpPr>
        <dsp:cNvPr id="0" name=""/>
        <dsp:cNvSpPr/>
      </dsp:nvSpPr>
      <dsp:spPr>
        <a:xfrm rot="5400000">
          <a:off x="2648219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400" kern="1200" dirty="0" smtClean="0"/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kern="1200" dirty="0" err="1" smtClean="0"/>
            <a:t>토킹큐어</a:t>
          </a:r>
          <a:endParaRPr lang="en-US" altLang="ko-KR" sz="2400" kern="1200" dirty="0" smtClean="0"/>
        </a:p>
        <a:p>
          <a:pPr lvl="0" algn="l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(Talking Cure)</a:t>
          </a:r>
          <a:endParaRPr lang="ko-KR" altLang="en-US" sz="1600" kern="1200" dirty="0"/>
        </a:p>
      </dsp:txBody>
      <dsp:txXfrm rot="-5400000">
        <a:off x="3156260" y="803787"/>
        <a:ext cx="1518707" cy="2456831"/>
      </dsp:txXfrm>
    </dsp:sp>
    <dsp:sp modelId="{B1C80C2D-6545-4E02-90BA-3D44A976B73D}">
      <dsp:nvSpPr>
        <dsp:cNvPr id="0" name=""/>
        <dsp:cNvSpPr/>
      </dsp:nvSpPr>
      <dsp:spPr>
        <a:xfrm>
          <a:off x="2285263" y="0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8F7C6-107A-4605-BC12-5D87ED455669}">
      <dsp:nvSpPr>
        <dsp:cNvPr id="0" name=""/>
        <dsp:cNvSpPr/>
      </dsp:nvSpPr>
      <dsp:spPr>
        <a:xfrm rot="10800000">
          <a:off x="2285263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69FC3-26ED-447A-B148-FCDB43E27252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27EC-7474-4870-A709-E3A6DEAE48A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02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993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내용을 입체감 있게 구성해 주세요</a:t>
            </a:r>
            <a:r>
              <a:rPr lang="en-US" altLang="ko-KR" dirty="0" smtClean="0"/>
              <a:t>. (8</a:t>
            </a:r>
            <a:r>
              <a:rPr lang="ko-KR" altLang="en-US" dirty="0" smtClean="0"/>
              <a:t>만의 정예군과 </a:t>
            </a:r>
            <a:r>
              <a:rPr lang="en-US" altLang="ko-KR" dirty="0" smtClean="0"/>
              <a:t>700</a:t>
            </a:r>
            <a:r>
              <a:rPr lang="ko-KR" altLang="en-US" dirty="0" smtClean="0"/>
              <a:t>만의 잉카문명 </a:t>
            </a:r>
            <a:r>
              <a:rPr lang="en-US" altLang="ko-KR" dirty="0" smtClean="0"/>
              <a:t>: 77</a:t>
            </a:r>
            <a:r>
              <a:rPr lang="ko-KR" altLang="en-US" dirty="0" smtClean="0"/>
              <a:t>명의 </a:t>
            </a:r>
            <a:r>
              <a:rPr lang="ko-KR" altLang="en-US" dirty="0" err="1" smtClean="0"/>
              <a:t>스페인군에게</a:t>
            </a:r>
            <a:r>
              <a:rPr lang="ko-KR" altLang="en-US" dirty="0" smtClean="0"/>
              <a:t> 멸망된 이유 </a:t>
            </a:r>
            <a:r>
              <a:rPr lang="en-US" altLang="ko-KR" dirty="0" smtClean="0"/>
              <a:t>(50</a:t>
            </a:r>
            <a:r>
              <a:rPr lang="ko-KR" altLang="en-US" dirty="0" err="1" smtClean="0"/>
              <a:t>만명으로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그리고 문화사회적 이유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천연두 </a:t>
            </a:r>
            <a:r>
              <a:rPr lang="en-US" altLang="ko-KR" dirty="0" smtClean="0"/>
              <a:t>20</a:t>
            </a:r>
            <a:r>
              <a:rPr lang="ko-KR" altLang="en-US" dirty="0" smtClean="0"/>
              <a:t>세기 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억명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홍역 </a:t>
            </a:r>
            <a:r>
              <a:rPr lang="en-US" altLang="ko-KR" dirty="0" smtClean="0"/>
              <a:t>2000</a:t>
            </a:r>
            <a:r>
              <a:rPr lang="ko-KR" altLang="en-US" dirty="0" err="1" smtClean="0"/>
              <a:t>만명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스페인독감 </a:t>
            </a:r>
            <a:r>
              <a:rPr lang="en-US" altLang="ko-KR" dirty="0" smtClean="0"/>
              <a:t>1000</a:t>
            </a:r>
            <a:r>
              <a:rPr lang="ko-KR" altLang="en-US" dirty="0" err="1" smtClean="0"/>
              <a:t>만명</a:t>
            </a:r>
            <a:r>
              <a:rPr lang="en-US" altLang="ko-KR" dirty="0" smtClean="0"/>
              <a:t>) –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가로의 내용은 제가 추후 강의를 구성할 자료 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659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</a:t>
            </a:r>
            <a:r>
              <a:rPr lang="en-US" altLang="ko-KR" dirty="0" err="1" smtClean="0"/>
              <a:t>ppt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내용을 차례로 넣어 주세요</a:t>
            </a:r>
            <a:r>
              <a:rPr lang="en-US" altLang="ko-KR" dirty="0" smtClean="0"/>
              <a:t>, (</a:t>
            </a:r>
            <a:r>
              <a:rPr lang="ko-KR" altLang="en-US" dirty="0" smtClean="0"/>
              <a:t>질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균의 침입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병은 </a:t>
            </a:r>
            <a:r>
              <a:rPr lang="ko-KR" altLang="en-US" dirty="0" err="1" smtClean="0"/>
              <a:t>아품에</a:t>
            </a:r>
            <a:r>
              <a:rPr lang="ko-KR" altLang="en-US" dirty="0" smtClean="0"/>
              <a:t> 대한 대응방식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불건강의</a:t>
            </a:r>
            <a:r>
              <a:rPr lang="ko-KR" altLang="en-US" dirty="0" smtClean="0"/>
              <a:t> 상태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가로의 내용은 저의 강의 내용 자료 입니다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99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내용을 차례로 입체적으로 구성해 주세요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9028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내용을 입체적으로 구성해 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30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내용을 입체적으로 구성해 주세요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983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2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현대 정신 치료의 문제는 중요한 화두로서 등장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정신치료에 대한 두려움</a:t>
            </a:r>
            <a:r>
              <a:rPr lang="en-US" altLang="ko-KR" dirty="0" smtClean="0"/>
              <a:t>/</a:t>
            </a:r>
            <a:r>
              <a:rPr lang="ko-KR" altLang="en-US" baseline="0" dirty="0" smtClean="0"/>
              <a:t> 정신 돌봄에 대한 인프라 여전히 부족 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학교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직장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기관 등등</a:t>
            </a:r>
            <a:r>
              <a:rPr lang="en-US" altLang="ko-KR" baseline="0" dirty="0" smtClean="0"/>
              <a:t>) – </a:t>
            </a:r>
            <a:r>
              <a:rPr lang="ko-KR" altLang="en-US" baseline="0" dirty="0" smtClean="0"/>
              <a:t>점차 핵가족화 되는 사회의 증가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6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첫번쨰</a:t>
            </a:r>
            <a:r>
              <a:rPr lang="ko-KR" altLang="en-US" dirty="0" smtClean="0"/>
              <a:t> 시간에 </a:t>
            </a:r>
            <a:r>
              <a:rPr lang="ko-KR" altLang="en-US" dirty="0" err="1" smtClean="0"/>
              <a:t>브로드</a:t>
            </a:r>
            <a:r>
              <a:rPr lang="ko-KR" altLang="en-US" dirty="0" smtClean="0"/>
              <a:t> 하게 정의한 것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96E4-19E9-4FD6-9B8E-54600050ED7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796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최면요법</a:t>
            </a:r>
            <a:r>
              <a:rPr lang="en-US" altLang="ko-KR" dirty="0" smtClean="0"/>
              <a:t>/</a:t>
            </a:r>
            <a:r>
              <a:rPr lang="ko-KR" altLang="en-US" dirty="0" smtClean="0"/>
              <a:t>카타르시스 치료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문제의 근원에 다가서지 못함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점차 치료방법을 변화 시킴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96E4-19E9-4FD6-9B8E-54600050ED7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926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https://www.cartoonstock.com/cartoonview.asp?catref=CC136847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96E4-19E9-4FD6-9B8E-54600050ED7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83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배경은 저희 교과목에 맞는 이미지를 활용하고 이 배경에 위의 목표를 배경 음악과 함께 차례대로 나타나게 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816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http://magazine.hankyung.com/apps/news?popup=0&amp;nid=01&amp;c1=1012&amp;nkey=2012051500858000111&amp;mode=sub_view (</a:t>
            </a:r>
            <a:r>
              <a:rPr lang="ko-KR" altLang="en-US" dirty="0" smtClean="0"/>
              <a:t>이미지 출처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96E4-19E9-4FD6-9B8E-54600050ED7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117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96E4-19E9-4FD6-9B8E-54600050ED7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98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내용을 중심으로 구성해 주세요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강의안은 추후 </a:t>
            </a:r>
            <a:r>
              <a:rPr lang="ko-KR" altLang="en-US" dirty="0" err="1" smtClean="0"/>
              <a:t>녹화시</a:t>
            </a:r>
            <a:r>
              <a:rPr lang="ko-KR" altLang="en-US" dirty="0" smtClean="0"/>
              <a:t> 추가 하겠습니다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32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-  </a:t>
            </a:r>
            <a:r>
              <a:rPr lang="ko-KR" altLang="en-US" dirty="0" smtClean="0"/>
              <a:t>위의 그림 을 차례로 띄우고 마지막에 한 화면에 놓아 </a:t>
            </a:r>
            <a:r>
              <a:rPr lang="ko-KR" altLang="en-US" dirty="0" err="1" smtClean="0"/>
              <a:t>주십시요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그리고 그림 아래 수렵채취 사회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인류의 대부분</a:t>
            </a:r>
            <a:r>
              <a:rPr lang="en-US" altLang="ko-KR" dirty="0" smtClean="0"/>
              <a:t>)/</a:t>
            </a:r>
            <a:r>
              <a:rPr lang="ko-KR" altLang="en-US" dirty="0" smtClean="0"/>
              <a:t>농경사회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기원 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만년전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타이틀을 추가 해주세요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D56CE-0ED4-48FA-9EBA-9023C7B1201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68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사진 역시 차례로 띄우시고 마지막에 모아 주십시오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마지막에 차례대로 다음의 글을 나타나게 해주세요</a:t>
            </a:r>
            <a:r>
              <a:rPr lang="en-US" altLang="ko-KR" dirty="0" smtClean="0"/>
              <a:t>.</a:t>
            </a:r>
          </a:p>
          <a:p>
            <a:r>
              <a:rPr lang="ko-KR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흑사병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黑死病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ko-KR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 Death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강의안은 추후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99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위의 그림을 띄어 </a:t>
            </a:r>
            <a:r>
              <a:rPr lang="ko-KR" altLang="en-US" dirty="0" err="1" smtClean="0"/>
              <a:t>주십시요</a:t>
            </a:r>
            <a:r>
              <a:rPr lang="en-US" altLang="ko-KR" dirty="0" smtClean="0"/>
              <a:t>. </a:t>
            </a:r>
            <a:r>
              <a:rPr lang="ko-KR" alt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피터</a:t>
            </a:r>
            <a:r>
              <a:rPr lang="ko-KR" alt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브뤼겔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(Pieter Brueghel(Bruegel) de Oude, 1525-1569)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죽음의 승리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'(1562-1563) 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라는 제목을 마지막에 넣어 주세요 </a:t>
            </a:r>
            <a:r>
              <a:rPr lang="en-US" altLang="ko-K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dirty="0" smtClean="0"/>
              <a:t>그림 설명은 추후 제가 작성하겠습니다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76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그림을 </a:t>
            </a:r>
            <a:r>
              <a:rPr lang="ko-KR" altLang="en-US" dirty="0" err="1" smtClean="0"/>
              <a:t>차레로</a:t>
            </a:r>
            <a:r>
              <a:rPr lang="ko-KR" altLang="en-US" dirty="0" smtClean="0"/>
              <a:t> 넣으시고 다음의 글을 넣어 주세요</a:t>
            </a:r>
            <a:r>
              <a:rPr lang="en-US" altLang="ko-KR" dirty="0" smtClean="0"/>
              <a:t>. 1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증기</a:t>
            </a:r>
            <a:r>
              <a:rPr lang="en-US" altLang="ko-KR" dirty="0" smtClean="0"/>
              <a:t>)/2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전기</a:t>
            </a:r>
            <a:r>
              <a:rPr lang="en-US" altLang="ko-KR" dirty="0" smtClean="0"/>
              <a:t>)/3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컴퓨터</a:t>
            </a:r>
            <a:r>
              <a:rPr lang="en-US" altLang="ko-KR" dirty="0" smtClean="0"/>
              <a:t>,</a:t>
            </a:r>
            <a:r>
              <a:rPr lang="ko-KR" altLang="en-US" dirty="0" smtClean="0"/>
              <a:t>기계 제어</a:t>
            </a:r>
            <a:r>
              <a:rPr lang="en-US" altLang="ko-KR" dirty="0" smtClean="0"/>
              <a:t>)/4</a:t>
            </a:r>
            <a:r>
              <a:rPr lang="ko-KR" altLang="en-US" dirty="0" smtClean="0"/>
              <a:t>차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인공지능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도시의 출현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위생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집단의 거주</a:t>
            </a:r>
            <a:r>
              <a:rPr lang="en-US" altLang="ko-KR" dirty="0" smtClean="0"/>
              <a:t>-</a:t>
            </a:r>
            <a:r>
              <a:rPr lang="ko-KR" altLang="en-US" dirty="0" smtClean="0"/>
              <a:t>바이러스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D56CE-0ED4-48FA-9EBA-9023C7B1201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6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위의 그림을 차례로 넣어 주세요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사람들은 어떻게 병으로부터 치료법을 개발하게 되었을까</a:t>
            </a:r>
            <a:r>
              <a:rPr lang="en-US" altLang="ko-KR" dirty="0" smtClean="0"/>
              <a:t>?”</a:t>
            </a:r>
            <a:r>
              <a:rPr lang="ko-KR" altLang="en-US" dirty="0" smtClean="0"/>
              <a:t>라는 글을 넣어 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56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위의 그림을 차례로 넣어 주세요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사람들은 어떻게 병으로부터 치료법을 개발하게 되었을까</a:t>
            </a:r>
            <a:r>
              <a:rPr lang="en-US" altLang="ko-KR" dirty="0" smtClean="0"/>
              <a:t>?”</a:t>
            </a:r>
            <a:r>
              <a:rPr lang="ko-KR" altLang="en-US" dirty="0" smtClean="0"/>
              <a:t>라는 글을 넣어 주세요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27EC-7474-4870-A709-E3A6DEAE48A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57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89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19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7692" r="1907"/>
          <a:stretch/>
        </p:blipFill>
        <p:spPr>
          <a:xfrm>
            <a:off x="2019240" y="1412776"/>
            <a:ext cx="7951345" cy="396044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2019240" y="2996953"/>
            <a:ext cx="7951345" cy="1296371"/>
          </a:xfrm>
          <a:prstGeom prst="rect">
            <a:avLst/>
          </a:prstGeom>
          <a:solidFill>
            <a:schemeClr val="tx1">
              <a:alpha val="25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 b="1" dirty="0" smtClean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501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2019240" y="1340768"/>
            <a:ext cx="798958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4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9" y="1346872"/>
            <a:ext cx="7959439" cy="4176464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2019240" y="2873815"/>
            <a:ext cx="7952570" cy="1296371"/>
          </a:xfrm>
          <a:prstGeom prst="rect">
            <a:avLst/>
          </a:prstGeom>
          <a:solidFill>
            <a:schemeClr val="tx1">
              <a:alpha val="61000"/>
            </a:schemeClr>
          </a:solidFill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 b="1" dirty="0" smtClean="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173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39" y="1346872"/>
            <a:ext cx="795943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40" y="1332530"/>
            <a:ext cx="79661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0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" b="42919"/>
          <a:stretch/>
        </p:blipFill>
        <p:spPr>
          <a:xfrm>
            <a:off x="2019239" y="1844825"/>
            <a:ext cx="7984453" cy="2973371"/>
          </a:xfrm>
          <a:prstGeom prst="rect">
            <a:avLst/>
          </a:prstGeom>
        </p:spPr>
      </p:pic>
      <p:sp>
        <p:nvSpPr>
          <p:cNvPr id="3" name="AutoShape 182"/>
          <p:cNvSpPr>
            <a:spLocks noChangeArrowheads="1"/>
          </p:cNvSpPr>
          <p:nvPr userDrawn="1"/>
        </p:nvSpPr>
        <p:spPr bwMode="auto">
          <a:xfrm>
            <a:off x="2312259" y="2002624"/>
            <a:ext cx="7453186" cy="2295525"/>
          </a:xfrm>
          <a:prstGeom prst="roundRect">
            <a:avLst>
              <a:gd name="adj" fmla="val 6292"/>
            </a:avLst>
          </a:prstGeom>
          <a:gradFill rotWithShape="1">
            <a:gsLst>
              <a:gs pos="0">
                <a:srgbClr val="D5DEE7"/>
              </a:gs>
              <a:gs pos="50000">
                <a:srgbClr val="EAEEF3"/>
              </a:gs>
              <a:gs pos="100000">
                <a:srgbClr val="D5DEE7"/>
              </a:gs>
            </a:gsLst>
            <a:lin ang="2700000" scaled="1"/>
          </a:gradFill>
          <a:ln w="12700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9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Rectangle 414"/>
          <p:cNvSpPr>
            <a:spLocks noChangeArrowheads="1"/>
          </p:cNvSpPr>
          <p:nvPr userDrawn="1"/>
        </p:nvSpPr>
        <p:spPr bwMode="auto">
          <a:xfrm>
            <a:off x="4859217" y="114302"/>
            <a:ext cx="931984" cy="238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모듈명</a:t>
            </a:r>
          </a:p>
        </p:txBody>
      </p:sp>
      <p:sp>
        <p:nvSpPr>
          <p:cNvPr id="5" name="Text Box 357"/>
          <p:cNvSpPr txBox="1">
            <a:spLocks noChangeArrowheads="1"/>
          </p:cNvSpPr>
          <p:nvPr userDrawn="1"/>
        </p:nvSpPr>
        <p:spPr bwMode="auto">
          <a:xfrm>
            <a:off x="1971432" y="625475"/>
            <a:ext cx="8067430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900" b="1" smtClean="0">
                <a:solidFill>
                  <a:srgbClr val="CC0000"/>
                </a:solidFill>
                <a:latin typeface="돋움" pitchFamily="50" charset="-127"/>
                <a:ea typeface="돋움" pitchFamily="50" charset="-127"/>
              </a:rPr>
              <a:t>학습 내용</a:t>
            </a:r>
          </a:p>
        </p:txBody>
      </p:sp>
      <p:sp>
        <p:nvSpPr>
          <p:cNvPr id="6" name="Text Box 359"/>
          <p:cNvSpPr txBox="1">
            <a:spLocks noChangeArrowheads="1"/>
          </p:cNvSpPr>
          <p:nvPr userDrawn="1"/>
        </p:nvSpPr>
        <p:spPr bwMode="auto">
          <a:xfrm>
            <a:off x="199293" y="631825"/>
            <a:ext cx="1725247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900" b="1" smtClean="0">
                <a:solidFill>
                  <a:srgbClr val="CC0000"/>
                </a:solidFill>
                <a:latin typeface="돋움" pitchFamily="50" charset="-127"/>
                <a:ea typeface="돋움" pitchFamily="50" charset="-127"/>
              </a:rPr>
              <a:t>학습 목차</a:t>
            </a:r>
          </a:p>
        </p:txBody>
      </p:sp>
      <p:sp>
        <p:nvSpPr>
          <p:cNvPr id="7" name="Rectangle 361"/>
          <p:cNvSpPr>
            <a:spLocks noChangeArrowheads="1"/>
          </p:cNvSpPr>
          <p:nvPr userDrawn="1"/>
        </p:nvSpPr>
        <p:spPr bwMode="auto">
          <a:xfrm>
            <a:off x="10038861" y="125414"/>
            <a:ext cx="1940170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900" dirty="0" smtClean="0">
                <a:solidFill>
                  <a:srgbClr val="4D4D4D"/>
                </a:solidFill>
                <a:latin typeface="돋움" pitchFamily="50" charset="-127"/>
                <a:ea typeface="돋움" pitchFamily="50" charset="-127"/>
              </a:rPr>
              <a:t>2018-12-00</a:t>
            </a:r>
            <a:endParaRPr kumimoji="1" lang="en-US" altLang="ko-KR" sz="900" dirty="0">
              <a:solidFill>
                <a:srgbClr val="4D4D4D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Rectangle 362"/>
          <p:cNvSpPr>
            <a:spLocks noChangeArrowheads="1"/>
          </p:cNvSpPr>
          <p:nvPr userDrawn="1"/>
        </p:nvSpPr>
        <p:spPr bwMode="auto">
          <a:xfrm>
            <a:off x="8577385" y="106364"/>
            <a:ext cx="1461477" cy="238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작성일</a:t>
            </a:r>
          </a:p>
        </p:txBody>
      </p:sp>
      <p:sp>
        <p:nvSpPr>
          <p:cNvPr id="9" name="Rectangle 363"/>
          <p:cNvSpPr>
            <a:spLocks noChangeArrowheads="1"/>
          </p:cNvSpPr>
          <p:nvPr userDrawn="1"/>
        </p:nvSpPr>
        <p:spPr bwMode="auto">
          <a:xfrm>
            <a:off x="8577385" y="344488"/>
            <a:ext cx="1461477" cy="2270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화면번호</a:t>
            </a:r>
          </a:p>
        </p:txBody>
      </p:sp>
      <p:sp>
        <p:nvSpPr>
          <p:cNvPr id="10" name="Rectangle 365"/>
          <p:cNvSpPr>
            <a:spLocks noChangeArrowheads="1"/>
          </p:cNvSpPr>
          <p:nvPr userDrawn="1"/>
        </p:nvSpPr>
        <p:spPr bwMode="auto">
          <a:xfrm>
            <a:off x="1510324" y="344488"/>
            <a:ext cx="3337169" cy="227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01. </a:t>
            </a: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Rectangle 366"/>
          <p:cNvSpPr>
            <a:spLocks noChangeArrowheads="1"/>
          </p:cNvSpPr>
          <p:nvPr userDrawn="1"/>
        </p:nvSpPr>
        <p:spPr bwMode="auto">
          <a:xfrm>
            <a:off x="1510324" y="106364"/>
            <a:ext cx="3329354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err="1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IoT</a:t>
            </a:r>
            <a:r>
              <a:rPr kumimoji="1" lang="ko-KR" altLang="en-US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개론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Rectangle 367"/>
          <p:cNvSpPr>
            <a:spLocks noChangeArrowheads="1"/>
          </p:cNvSpPr>
          <p:nvPr userDrawn="1"/>
        </p:nvSpPr>
        <p:spPr bwMode="auto">
          <a:xfrm>
            <a:off x="183662" y="344488"/>
            <a:ext cx="1326662" cy="2270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차시명</a:t>
            </a:r>
          </a:p>
        </p:txBody>
      </p:sp>
      <p:sp>
        <p:nvSpPr>
          <p:cNvPr id="13" name="Rectangle 368"/>
          <p:cNvSpPr>
            <a:spLocks noChangeArrowheads="1"/>
          </p:cNvSpPr>
          <p:nvPr userDrawn="1"/>
        </p:nvSpPr>
        <p:spPr bwMode="auto">
          <a:xfrm>
            <a:off x="183662" y="106364"/>
            <a:ext cx="1326662" cy="238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과정명</a:t>
            </a:r>
          </a:p>
        </p:txBody>
      </p:sp>
      <p:sp>
        <p:nvSpPr>
          <p:cNvPr id="14" name="Line 369"/>
          <p:cNvSpPr>
            <a:spLocks noChangeShapeType="1"/>
          </p:cNvSpPr>
          <p:nvPr userDrawn="1"/>
        </p:nvSpPr>
        <p:spPr bwMode="auto">
          <a:xfrm>
            <a:off x="1510324" y="106364"/>
            <a:ext cx="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15" name="Line 372"/>
          <p:cNvSpPr>
            <a:spLocks noChangeShapeType="1"/>
          </p:cNvSpPr>
          <p:nvPr userDrawn="1"/>
        </p:nvSpPr>
        <p:spPr bwMode="auto">
          <a:xfrm>
            <a:off x="10038862" y="106364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16" name="Line 373"/>
          <p:cNvSpPr>
            <a:spLocks noChangeShapeType="1"/>
          </p:cNvSpPr>
          <p:nvPr userDrawn="1"/>
        </p:nvSpPr>
        <p:spPr bwMode="auto">
          <a:xfrm>
            <a:off x="183662" y="106364"/>
            <a:ext cx="0" cy="465137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17" name="Line 374"/>
          <p:cNvSpPr>
            <a:spLocks noChangeShapeType="1"/>
          </p:cNvSpPr>
          <p:nvPr userDrawn="1"/>
        </p:nvSpPr>
        <p:spPr bwMode="auto">
          <a:xfrm>
            <a:off x="183661" y="106363"/>
            <a:ext cx="1179537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18" name="Line 375"/>
          <p:cNvSpPr>
            <a:spLocks noChangeShapeType="1"/>
          </p:cNvSpPr>
          <p:nvPr userDrawn="1"/>
        </p:nvSpPr>
        <p:spPr bwMode="auto">
          <a:xfrm>
            <a:off x="11979031" y="106364"/>
            <a:ext cx="0" cy="465137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19" name="Text Box 376"/>
          <p:cNvSpPr txBox="1">
            <a:spLocks noChangeArrowheads="1"/>
          </p:cNvSpPr>
          <p:nvPr userDrawn="1"/>
        </p:nvSpPr>
        <p:spPr bwMode="auto">
          <a:xfrm>
            <a:off x="144585" y="1120776"/>
            <a:ext cx="186983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" indent="-857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9pPr>
          </a:lstStyle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Focusing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- Opening</a:t>
            </a: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학습모듈</a:t>
            </a:r>
          </a:p>
          <a:p>
            <a:pPr fontAlgn="base">
              <a:spcAft>
                <a:spcPct val="0"/>
              </a:spcAft>
              <a:defRPr/>
            </a:pP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학습목표</a:t>
            </a: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defRPr/>
            </a:pP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Learning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- </a:t>
            </a:r>
          </a:p>
          <a:p>
            <a:pPr fontAlgn="base">
              <a:spcAft>
                <a:spcPct val="0"/>
              </a:spcAft>
              <a:defRPr/>
            </a:pP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Summary</a:t>
            </a:r>
          </a:p>
          <a:p>
            <a:pPr marL="0" indent="0"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- </a:t>
            </a:r>
            <a:r>
              <a:rPr lang="ko-KR" altLang="en-US" sz="1000" dirty="0" err="1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학습정리</a:t>
            </a: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marL="0" indent="0"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- 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다음차시예고</a:t>
            </a:r>
          </a:p>
          <a:p>
            <a:pPr marL="0" indent="0" fontAlgn="base">
              <a:spcAft>
                <a:spcPct val="0"/>
              </a:spcAft>
              <a:defRPr/>
            </a:pP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marL="171450" indent="-171450" fontAlgn="base">
              <a:spcAft>
                <a:spcPct val="0"/>
              </a:spcAft>
              <a:buFontTx/>
              <a:buChar char="-"/>
              <a:defRPr/>
            </a:pP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0" name="Text Box 377"/>
          <p:cNvSpPr txBox="1">
            <a:spLocks noChangeArrowheads="1"/>
          </p:cNvSpPr>
          <p:nvPr userDrawn="1"/>
        </p:nvSpPr>
        <p:spPr bwMode="auto">
          <a:xfrm>
            <a:off x="10038862" y="620713"/>
            <a:ext cx="1949938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900" b="1" smtClean="0">
                <a:solidFill>
                  <a:srgbClr val="CC0000"/>
                </a:solidFill>
                <a:latin typeface="돋움" pitchFamily="50" charset="-127"/>
                <a:ea typeface="돋움" pitchFamily="50" charset="-127"/>
              </a:rPr>
              <a:t>화면설명</a:t>
            </a:r>
          </a:p>
        </p:txBody>
      </p:sp>
      <p:sp>
        <p:nvSpPr>
          <p:cNvPr id="21" name="Line 378"/>
          <p:cNvSpPr>
            <a:spLocks noChangeShapeType="1"/>
          </p:cNvSpPr>
          <p:nvPr userDrawn="1"/>
        </p:nvSpPr>
        <p:spPr bwMode="auto">
          <a:xfrm>
            <a:off x="10038862" y="620713"/>
            <a:ext cx="0" cy="492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2" name="Line 380"/>
          <p:cNvSpPr>
            <a:spLocks noChangeShapeType="1"/>
          </p:cNvSpPr>
          <p:nvPr userDrawn="1"/>
        </p:nvSpPr>
        <p:spPr bwMode="auto">
          <a:xfrm>
            <a:off x="4849446" y="127000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3" name="Line 381"/>
          <p:cNvSpPr>
            <a:spLocks noChangeShapeType="1"/>
          </p:cNvSpPr>
          <p:nvPr userDrawn="1"/>
        </p:nvSpPr>
        <p:spPr bwMode="auto">
          <a:xfrm>
            <a:off x="5781431" y="120650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4" name="Line 385"/>
          <p:cNvSpPr>
            <a:spLocks noChangeShapeType="1"/>
          </p:cNvSpPr>
          <p:nvPr userDrawn="1"/>
        </p:nvSpPr>
        <p:spPr bwMode="auto">
          <a:xfrm>
            <a:off x="183661" y="571500"/>
            <a:ext cx="1179537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5" name="Line 395"/>
          <p:cNvSpPr>
            <a:spLocks noChangeShapeType="1"/>
          </p:cNvSpPr>
          <p:nvPr userDrawn="1"/>
        </p:nvSpPr>
        <p:spPr bwMode="auto">
          <a:xfrm>
            <a:off x="8065478" y="5545138"/>
            <a:ext cx="39135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6" name="Line 396"/>
          <p:cNvSpPr>
            <a:spLocks noChangeShapeType="1"/>
          </p:cNvSpPr>
          <p:nvPr userDrawn="1"/>
        </p:nvSpPr>
        <p:spPr bwMode="auto">
          <a:xfrm>
            <a:off x="191477" y="5545138"/>
            <a:ext cx="80654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7" name="Line 360"/>
          <p:cNvSpPr>
            <a:spLocks noChangeShapeType="1"/>
          </p:cNvSpPr>
          <p:nvPr userDrawn="1"/>
        </p:nvSpPr>
        <p:spPr bwMode="auto">
          <a:xfrm>
            <a:off x="201247" y="854075"/>
            <a:ext cx="117621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8" name="Line 371"/>
          <p:cNvSpPr>
            <a:spLocks noChangeShapeType="1"/>
          </p:cNvSpPr>
          <p:nvPr userDrawn="1"/>
        </p:nvSpPr>
        <p:spPr bwMode="auto">
          <a:xfrm>
            <a:off x="8577385" y="104776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29" name="Rectangle 399"/>
          <p:cNvSpPr>
            <a:spLocks noChangeArrowheads="1"/>
          </p:cNvSpPr>
          <p:nvPr userDrawn="1"/>
        </p:nvSpPr>
        <p:spPr bwMode="auto">
          <a:xfrm>
            <a:off x="185617" y="620714"/>
            <a:ext cx="11805138" cy="615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30" name="Line 428"/>
          <p:cNvSpPr>
            <a:spLocks noChangeShapeType="1"/>
          </p:cNvSpPr>
          <p:nvPr userDrawn="1"/>
        </p:nvSpPr>
        <p:spPr bwMode="auto">
          <a:xfrm>
            <a:off x="2026139" y="1257300"/>
            <a:ext cx="7954107" cy="1905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grpSp>
        <p:nvGrpSpPr>
          <p:cNvPr id="31" name="Group 429"/>
          <p:cNvGrpSpPr>
            <a:grpSpLocks/>
          </p:cNvGrpSpPr>
          <p:nvPr userDrawn="1"/>
        </p:nvGrpSpPr>
        <p:grpSpPr bwMode="auto">
          <a:xfrm>
            <a:off x="2014417" y="942976"/>
            <a:ext cx="277446" cy="244475"/>
            <a:chOff x="1283" y="588"/>
            <a:chExt cx="106" cy="106"/>
          </a:xfrm>
        </p:grpSpPr>
        <p:sp>
          <p:nvSpPr>
            <p:cNvPr id="32" name="Oval 430"/>
            <p:cNvSpPr>
              <a:spLocks noChangeArrowheads="1"/>
            </p:cNvSpPr>
            <p:nvPr/>
          </p:nvSpPr>
          <p:spPr bwMode="auto">
            <a:xfrm>
              <a:off x="1283" y="588"/>
              <a:ext cx="106" cy="10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black"/>
                </a:solidFill>
                <a:latin typeface="돋움" pitchFamily="50" charset="-127"/>
              </a:endParaRPr>
            </a:p>
          </p:txBody>
        </p:sp>
        <p:sp>
          <p:nvSpPr>
            <p:cNvPr id="33" name="AutoShape 431"/>
            <p:cNvSpPr>
              <a:spLocks noChangeArrowheads="1"/>
            </p:cNvSpPr>
            <p:nvPr/>
          </p:nvSpPr>
          <p:spPr bwMode="auto">
            <a:xfrm rot="5400000">
              <a:off x="1320" y="623"/>
              <a:ext cx="44" cy="3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black"/>
                </a:solidFill>
                <a:latin typeface="돋움" pitchFamily="50" charset="-127"/>
              </a:endParaRPr>
            </a:p>
          </p:txBody>
        </p:sp>
      </p:grpSp>
      <p:sp>
        <p:nvSpPr>
          <p:cNvPr id="34" name="Line 435"/>
          <p:cNvSpPr>
            <a:spLocks noChangeShapeType="1"/>
          </p:cNvSpPr>
          <p:nvPr userDrawn="1"/>
        </p:nvSpPr>
        <p:spPr bwMode="auto">
          <a:xfrm flipV="1">
            <a:off x="1949938" y="639763"/>
            <a:ext cx="0" cy="492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35" name="Rectangle 436"/>
          <p:cNvSpPr>
            <a:spLocks noChangeArrowheads="1"/>
          </p:cNvSpPr>
          <p:nvPr userDrawn="1"/>
        </p:nvSpPr>
        <p:spPr bwMode="auto">
          <a:xfrm>
            <a:off x="4857262" y="350837"/>
            <a:ext cx="931985" cy="2135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4D4D4D"/>
                </a:solidFill>
                <a:latin typeface="돋움" pitchFamily="50" charset="-127"/>
              </a:rPr>
              <a:t>SCO</a:t>
            </a:r>
            <a:r>
              <a:rPr kumimoji="1" lang="ko-KR" altLang="en-US" sz="900" b="1" dirty="0">
                <a:solidFill>
                  <a:srgbClr val="4D4D4D"/>
                </a:solidFill>
                <a:latin typeface="돋움" pitchFamily="50" charset="-127"/>
              </a:rPr>
              <a:t>명</a:t>
            </a:r>
          </a:p>
        </p:txBody>
      </p:sp>
      <p:sp>
        <p:nvSpPr>
          <p:cNvPr id="36" name="Line 437"/>
          <p:cNvSpPr>
            <a:spLocks noChangeShapeType="1"/>
          </p:cNvSpPr>
          <p:nvPr userDrawn="1"/>
        </p:nvSpPr>
        <p:spPr bwMode="auto">
          <a:xfrm>
            <a:off x="4847493" y="354014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37" name="Line 438"/>
          <p:cNvSpPr>
            <a:spLocks noChangeShapeType="1"/>
          </p:cNvSpPr>
          <p:nvPr userDrawn="1"/>
        </p:nvSpPr>
        <p:spPr bwMode="auto">
          <a:xfrm>
            <a:off x="5785338" y="347663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38" name="Line 439"/>
          <p:cNvSpPr>
            <a:spLocks noChangeShapeType="1"/>
          </p:cNvSpPr>
          <p:nvPr userDrawn="1"/>
        </p:nvSpPr>
        <p:spPr bwMode="auto">
          <a:xfrm>
            <a:off x="183661" y="344488"/>
            <a:ext cx="117953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39" name="Rectangle 365"/>
          <p:cNvSpPr>
            <a:spLocks noChangeArrowheads="1"/>
          </p:cNvSpPr>
          <p:nvPr userDrawn="1"/>
        </p:nvSpPr>
        <p:spPr bwMode="auto">
          <a:xfrm>
            <a:off x="5819347" y="344488"/>
            <a:ext cx="2752763" cy="227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01. </a:t>
            </a: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Rectangle 366"/>
          <p:cNvSpPr>
            <a:spLocks noChangeArrowheads="1"/>
          </p:cNvSpPr>
          <p:nvPr userDrawn="1"/>
        </p:nvSpPr>
        <p:spPr bwMode="auto">
          <a:xfrm>
            <a:off x="5819347" y="106364"/>
            <a:ext cx="2746316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err="1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IoT</a:t>
            </a:r>
            <a:r>
              <a:rPr kumimoji="1" lang="ko-KR" altLang="en-US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개론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973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37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1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192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96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48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21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13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6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C8EE6A-18F2-4CC2-9572-7E0C02397AB1}" type="datetimeFigureOut">
              <a:rPr lang="ko-KR" altLang="en-US" smtClean="0"/>
              <a:t>2019-11-05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C85B04-D1C0-4BC0-93A3-F53BC8F6FF9F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0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14"/>
          <p:cNvSpPr>
            <a:spLocks noChangeArrowheads="1"/>
          </p:cNvSpPr>
          <p:nvPr userDrawn="1"/>
        </p:nvSpPr>
        <p:spPr bwMode="auto">
          <a:xfrm>
            <a:off x="4859217" y="114302"/>
            <a:ext cx="931984" cy="238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모듈명</a:t>
            </a:r>
          </a:p>
        </p:txBody>
      </p:sp>
      <p:sp>
        <p:nvSpPr>
          <p:cNvPr id="37" name="Text Box 357"/>
          <p:cNvSpPr txBox="1">
            <a:spLocks noChangeArrowheads="1"/>
          </p:cNvSpPr>
          <p:nvPr userDrawn="1"/>
        </p:nvSpPr>
        <p:spPr bwMode="auto">
          <a:xfrm>
            <a:off x="1971432" y="625475"/>
            <a:ext cx="8067430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900" b="1" smtClean="0">
                <a:solidFill>
                  <a:srgbClr val="CC0000"/>
                </a:solidFill>
                <a:latin typeface="돋움" pitchFamily="50" charset="-127"/>
                <a:ea typeface="돋움" pitchFamily="50" charset="-127"/>
              </a:rPr>
              <a:t>학습 내용</a:t>
            </a:r>
          </a:p>
        </p:txBody>
      </p:sp>
      <p:sp>
        <p:nvSpPr>
          <p:cNvPr id="38" name="Text Box 359"/>
          <p:cNvSpPr txBox="1">
            <a:spLocks noChangeArrowheads="1"/>
          </p:cNvSpPr>
          <p:nvPr userDrawn="1"/>
        </p:nvSpPr>
        <p:spPr bwMode="auto">
          <a:xfrm>
            <a:off x="199293" y="631825"/>
            <a:ext cx="1725247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900" b="1" smtClean="0">
                <a:solidFill>
                  <a:srgbClr val="CC0000"/>
                </a:solidFill>
                <a:latin typeface="돋움" pitchFamily="50" charset="-127"/>
                <a:ea typeface="돋움" pitchFamily="50" charset="-127"/>
              </a:rPr>
              <a:t>학습 목차</a:t>
            </a:r>
          </a:p>
        </p:txBody>
      </p:sp>
      <p:sp>
        <p:nvSpPr>
          <p:cNvPr id="39" name="Rectangle 361"/>
          <p:cNvSpPr>
            <a:spLocks noChangeArrowheads="1"/>
          </p:cNvSpPr>
          <p:nvPr userDrawn="1"/>
        </p:nvSpPr>
        <p:spPr bwMode="auto">
          <a:xfrm>
            <a:off x="10038861" y="125414"/>
            <a:ext cx="1940170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900" dirty="0" smtClean="0">
                <a:solidFill>
                  <a:srgbClr val="4D4D4D"/>
                </a:solidFill>
                <a:latin typeface="돋움" pitchFamily="50" charset="-127"/>
                <a:ea typeface="돋움" pitchFamily="50" charset="-127"/>
              </a:rPr>
              <a:t>2018-12-00</a:t>
            </a:r>
            <a:endParaRPr kumimoji="1" lang="en-US" altLang="ko-KR" sz="900" dirty="0">
              <a:solidFill>
                <a:srgbClr val="4D4D4D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0" name="Rectangle 362"/>
          <p:cNvSpPr>
            <a:spLocks noChangeArrowheads="1"/>
          </p:cNvSpPr>
          <p:nvPr userDrawn="1"/>
        </p:nvSpPr>
        <p:spPr bwMode="auto">
          <a:xfrm>
            <a:off x="8577385" y="106364"/>
            <a:ext cx="1461477" cy="238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작성일</a:t>
            </a:r>
          </a:p>
        </p:txBody>
      </p:sp>
      <p:sp>
        <p:nvSpPr>
          <p:cNvPr id="41" name="Rectangle 363"/>
          <p:cNvSpPr>
            <a:spLocks noChangeArrowheads="1"/>
          </p:cNvSpPr>
          <p:nvPr userDrawn="1"/>
        </p:nvSpPr>
        <p:spPr bwMode="auto">
          <a:xfrm>
            <a:off x="8577385" y="344488"/>
            <a:ext cx="1461477" cy="2270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화면번호</a:t>
            </a:r>
          </a:p>
        </p:txBody>
      </p:sp>
      <p:sp>
        <p:nvSpPr>
          <p:cNvPr id="53" name="Rectangle 365"/>
          <p:cNvSpPr>
            <a:spLocks noChangeArrowheads="1"/>
          </p:cNvSpPr>
          <p:nvPr userDrawn="1"/>
        </p:nvSpPr>
        <p:spPr bwMode="auto">
          <a:xfrm>
            <a:off x="1510324" y="344488"/>
            <a:ext cx="3337169" cy="227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01. 4</a:t>
            </a:r>
            <a:r>
              <a:rPr kumimoji="1" lang="ko-KR" altLang="en-US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차산업혁명의 정의 및 특징</a:t>
            </a: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0" name="Rectangle 366"/>
          <p:cNvSpPr>
            <a:spLocks noChangeArrowheads="1"/>
          </p:cNvSpPr>
          <p:nvPr userDrawn="1"/>
        </p:nvSpPr>
        <p:spPr bwMode="auto">
          <a:xfrm>
            <a:off x="1510324" y="106364"/>
            <a:ext cx="3329354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err="1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IoT</a:t>
            </a:r>
            <a:r>
              <a:rPr kumimoji="1" lang="ko-KR" altLang="en-US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개론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62" name="Rectangle 367"/>
          <p:cNvSpPr>
            <a:spLocks noChangeArrowheads="1"/>
          </p:cNvSpPr>
          <p:nvPr userDrawn="1"/>
        </p:nvSpPr>
        <p:spPr bwMode="auto">
          <a:xfrm>
            <a:off x="183662" y="344488"/>
            <a:ext cx="1326662" cy="2270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차시명</a:t>
            </a:r>
          </a:p>
        </p:txBody>
      </p:sp>
      <p:sp>
        <p:nvSpPr>
          <p:cNvPr id="64" name="Rectangle 368"/>
          <p:cNvSpPr>
            <a:spLocks noChangeArrowheads="1"/>
          </p:cNvSpPr>
          <p:nvPr userDrawn="1"/>
        </p:nvSpPr>
        <p:spPr bwMode="auto">
          <a:xfrm>
            <a:off x="183662" y="106364"/>
            <a:ext cx="1326662" cy="2381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900" b="1">
                <a:solidFill>
                  <a:srgbClr val="4D4D4D"/>
                </a:solidFill>
                <a:latin typeface="돋움" pitchFamily="50" charset="-127"/>
              </a:rPr>
              <a:t>과정명</a:t>
            </a:r>
          </a:p>
        </p:txBody>
      </p:sp>
      <p:sp>
        <p:nvSpPr>
          <p:cNvPr id="69" name="Line 369"/>
          <p:cNvSpPr>
            <a:spLocks noChangeShapeType="1"/>
          </p:cNvSpPr>
          <p:nvPr userDrawn="1"/>
        </p:nvSpPr>
        <p:spPr bwMode="auto">
          <a:xfrm>
            <a:off x="1510324" y="106364"/>
            <a:ext cx="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71" name="Line 372"/>
          <p:cNvSpPr>
            <a:spLocks noChangeShapeType="1"/>
          </p:cNvSpPr>
          <p:nvPr userDrawn="1"/>
        </p:nvSpPr>
        <p:spPr bwMode="auto">
          <a:xfrm>
            <a:off x="10038862" y="106364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72" name="Line 373"/>
          <p:cNvSpPr>
            <a:spLocks noChangeShapeType="1"/>
          </p:cNvSpPr>
          <p:nvPr userDrawn="1"/>
        </p:nvSpPr>
        <p:spPr bwMode="auto">
          <a:xfrm>
            <a:off x="183662" y="106364"/>
            <a:ext cx="0" cy="465137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73" name="Line 374"/>
          <p:cNvSpPr>
            <a:spLocks noChangeShapeType="1"/>
          </p:cNvSpPr>
          <p:nvPr userDrawn="1"/>
        </p:nvSpPr>
        <p:spPr bwMode="auto">
          <a:xfrm>
            <a:off x="183661" y="106363"/>
            <a:ext cx="1179537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74" name="Line 375"/>
          <p:cNvSpPr>
            <a:spLocks noChangeShapeType="1"/>
          </p:cNvSpPr>
          <p:nvPr userDrawn="1"/>
        </p:nvSpPr>
        <p:spPr bwMode="auto">
          <a:xfrm>
            <a:off x="11979031" y="106364"/>
            <a:ext cx="0" cy="465137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75" name="Text Box 376"/>
          <p:cNvSpPr txBox="1">
            <a:spLocks noChangeArrowheads="1"/>
          </p:cNvSpPr>
          <p:nvPr userDrawn="1"/>
        </p:nvSpPr>
        <p:spPr bwMode="auto">
          <a:xfrm>
            <a:off x="144585" y="1120776"/>
            <a:ext cx="186983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" indent="-85725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耀" pitchFamily="18" charset="-52"/>
                <a:ea typeface="굴림" pitchFamily="50" charset="-127"/>
              </a:defRPr>
            </a:lvl9pPr>
          </a:lstStyle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Focusing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- Opening</a:t>
            </a: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학습모듈</a:t>
            </a:r>
          </a:p>
          <a:p>
            <a:pPr fontAlgn="base">
              <a:spcAft>
                <a:spcPct val="0"/>
              </a:spcAft>
              <a:defRPr/>
            </a:pP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학습목표</a:t>
            </a: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defRPr/>
            </a:pP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Learning</a:t>
            </a:r>
          </a:p>
          <a:p>
            <a:pPr fontAlgn="base">
              <a:spcAft>
                <a:spcPct val="0"/>
              </a:spcAft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- 4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차산업혁명의 정의 및 특징</a:t>
            </a: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- 4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차산업혁명의 핵심기술 및 사례</a:t>
            </a: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defRPr/>
            </a:pP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fontAlgn="base">
              <a:spcAft>
                <a:spcPct val="0"/>
              </a:spcAft>
              <a:buFontTx/>
              <a:buChar char="•"/>
              <a:defRPr/>
            </a:pPr>
            <a:r>
              <a:rPr lang="en-US" altLang="ko-KR" sz="1000" b="1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Summary</a:t>
            </a:r>
          </a:p>
          <a:p>
            <a:pPr marL="0" indent="0"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dirty="0" err="1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학습정리</a:t>
            </a: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marL="0" indent="0" fontAlgn="base">
              <a:spcAft>
                <a:spcPct val="0"/>
              </a:spcAft>
              <a:defRPr/>
            </a:pPr>
            <a:r>
              <a:rPr lang="en-US" altLang="ko-KR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10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다음차시예고</a:t>
            </a:r>
          </a:p>
          <a:p>
            <a:pPr marL="0" indent="0" fontAlgn="base">
              <a:spcAft>
                <a:spcPct val="0"/>
              </a:spcAft>
              <a:defRPr/>
            </a:pPr>
            <a:endParaRPr lang="en-US" altLang="ko-KR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  <a:p>
            <a:pPr marL="171450" indent="-171450" fontAlgn="base">
              <a:spcAft>
                <a:spcPct val="0"/>
              </a:spcAft>
              <a:buFontTx/>
              <a:buChar char="-"/>
              <a:defRPr/>
            </a:pPr>
            <a:endParaRPr lang="ko-KR" altLang="en-US" sz="1000" dirty="0" smtClean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6" name="Text Box 377"/>
          <p:cNvSpPr txBox="1">
            <a:spLocks noChangeArrowheads="1"/>
          </p:cNvSpPr>
          <p:nvPr userDrawn="1"/>
        </p:nvSpPr>
        <p:spPr bwMode="auto">
          <a:xfrm>
            <a:off x="10038862" y="620713"/>
            <a:ext cx="1949938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900" b="1" smtClean="0">
                <a:solidFill>
                  <a:srgbClr val="CC0000"/>
                </a:solidFill>
                <a:latin typeface="돋움" pitchFamily="50" charset="-127"/>
                <a:ea typeface="돋움" pitchFamily="50" charset="-127"/>
              </a:rPr>
              <a:t>화면설명</a:t>
            </a:r>
          </a:p>
        </p:txBody>
      </p:sp>
      <p:sp>
        <p:nvSpPr>
          <p:cNvPr id="77" name="Line 378"/>
          <p:cNvSpPr>
            <a:spLocks noChangeShapeType="1"/>
          </p:cNvSpPr>
          <p:nvPr userDrawn="1"/>
        </p:nvSpPr>
        <p:spPr bwMode="auto">
          <a:xfrm>
            <a:off x="10038862" y="620713"/>
            <a:ext cx="0" cy="492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79" name="Line 380"/>
          <p:cNvSpPr>
            <a:spLocks noChangeShapeType="1"/>
          </p:cNvSpPr>
          <p:nvPr userDrawn="1"/>
        </p:nvSpPr>
        <p:spPr bwMode="auto">
          <a:xfrm>
            <a:off x="4849446" y="127000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0" name="Line 381"/>
          <p:cNvSpPr>
            <a:spLocks noChangeShapeType="1"/>
          </p:cNvSpPr>
          <p:nvPr userDrawn="1"/>
        </p:nvSpPr>
        <p:spPr bwMode="auto">
          <a:xfrm>
            <a:off x="5781431" y="120650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1" name="Line 385"/>
          <p:cNvSpPr>
            <a:spLocks noChangeShapeType="1"/>
          </p:cNvSpPr>
          <p:nvPr userDrawn="1"/>
        </p:nvSpPr>
        <p:spPr bwMode="auto">
          <a:xfrm>
            <a:off x="183661" y="571500"/>
            <a:ext cx="11795370" cy="0"/>
          </a:xfrm>
          <a:prstGeom prst="line">
            <a:avLst/>
          </a:prstGeom>
          <a:noFill/>
          <a:ln w="952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2" name="Line 395"/>
          <p:cNvSpPr>
            <a:spLocks noChangeShapeType="1"/>
          </p:cNvSpPr>
          <p:nvPr userDrawn="1"/>
        </p:nvSpPr>
        <p:spPr bwMode="auto">
          <a:xfrm>
            <a:off x="8065478" y="5545138"/>
            <a:ext cx="39135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3" name="Line 396"/>
          <p:cNvSpPr>
            <a:spLocks noChangeShapeType="1"/>
          </p:cNvSpPr>
          <p:nvPr userDrawn="1"/>
        </p:nvSpPr>
        <p:spPr bwMode="auto">
          <a:xfrm>
            <a:off x="191477" y="5545138"/>
            <a:ext cx="806547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4" name="Line 360"/>
          <p:cNvSpPr>
            <a:spLocks noChangeShapeType="1"/>
          </p:cNvSpPr>
          <p:nvPr userDrawn="1"/>
        </p:nvSpPr>
        <p:spPr bwMode="auto">
          <a:xfrm>
            <a:off x="201247" y="854075"/>
            <a:ext cx="117621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5" name="Line 371"/>
          <p:cNvSpPr>
            <a:spLocks noChangeShapeType="1"/>
          </p:cNvSpPr>
          <p:nvPr userDrawn="1"/>
        </p:nvSpPr>
        <p:spPr bwMode="auto">
          <a:xfrm>
            <a:off x="8577385" y="104776"/>
            <a:ext cx="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6" name="Rectangle 399"/>
          <p:cNvSpPr>
            <a:spLocks noChangeArrowheads="1"/>
          </p:cNvSpPr>
          <p:nvPr userDrawn="1"/>
        </p:nvSpPr>
        <p:spPr bwMode="auto">
          <a:xfrm>
            <a:off x="185617" y="620714"/>
            <a:ext cx="11805138" cy="615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89" name="Line 428"/>
          <p:cNvSpPr>
            <a:spLocks noChangeShapeType="1"/>
          </p:cNvSpPr>
          <p:nvPr userDrawn="1"/>
        </p:nvSpPr>
        <p:spPr bwMode="auto">
          <a:xfrm>
            <a:off x="2026139" y="1257300"/>
            <a:ext cx="7954107" cy="1905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grpSp>
        <p:nvGrpSpPr>
          <p:cNvPr id="90" name="Group 429"/>
          <p:cNvGrpSpPr>
            <a:grpSpLocks/>
          </p:cNvGrpSpPr>
          <p:nvPr userDrawn="1"/>
        </p:nvGrpSpPr>
        <p:grpSpPr bwMode="auto">
          <a:xfrm>
            <a:off x="2014417" y="942976"/>
            <a:ext cx="277446" cy="244475"/>
            <a:chOff x="1283" y="588"/>
            <a:chExt cx="106" cy="106"/>
          </a:xfrm>
        </p:grpSpPr>
        <p:sp>
          <p:nvSpPr>
            <p:cNvPr id="91" name="Oval 430"/>
            <p:cNvSpPr>
              <a:spLocks noChangeArrowheads="1"/>
            </p:cNvSpPr>
            <p:nvPr/>
          </p:nvSpPr>
          <p:spPr bwMode="auto">
            <a:xfrm>
              <a:off x="1283" y="588"/>
              <a:ext cx="106" cy="10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black"/>
                </a:solidFill>
                <a:latin typeface="돋움" pitchFamily="50" charset="-127"/>
              </a:endParaRPr>
            </a:p>
          </p:txBody>
        </p:sp>
        <p:sp>
          <p:nvSpPr>
            <p:cNvPr id="92" name="AutoShape 431"/>
            <p:cNvSpPr>
              <a:spLocks noChangeArrowheads="1"/>
            </p:cNvSpPr>
            <p:nvPr/>
          </p:nvSpPr>
          <p:spPr bwMode="auto">
            <a:xfrm rot="5400000">
              <a:off x="1320" y="623"/>
              <a:ext cx="44" cy="3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black"/>
                </a:solidFill>
                <a:latin typeface="돋움" pitchFamily="50" charset="-127"/>
              </a:endParaRPr>
            </a:p>
          </p:txBody>
        </p:sp>
      </p:grpSp>
      <p:sp>
        <p:nvSpPr>
          <p:cNvPr id="93" name="Line 435"/>
          <p:cNvSpPr>
            <a:spLocks noChangeShapeType="1"/>
          </p:cNvSpPr>
          <p:nvPr userDrawn="1"/>
        </p:nvSpPr>
        <p:spPr bwMode="auto">
          <a:xfrm flipV="1">
            <a:off x="1949938" y="639763"/>
            <a:ext cx="0" cy="4926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94" name="Rectangle 436"/>
          <p:cNvSpPr>
            <a:spLocks noChangeArrowheads="1"/>
          </p:cNvSpPr>
          <p:nvPr userDrawn="1"/>
        </p:nvSpPr>
        <p:spPr bwMode="auto">
          <a:xfrm>
            <a:off x="4857262" y="350837"/>
            <a:ext cx="931985" cy="2135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900" b="1" dirty="0">
                <a:solidFill>
                  <a:srgbClr val="4D4D4D"/>
                </a:solidFill>
                <a:latin typeface="돋움" pitchFamily="50" charset="-127"/>
              </a:rPr>
              <a:t>SCO</a:t>
            </a:r>
            <a:r>
              <a:rPr kumimoji="1" lang="ko-KR" altLang="en-US" sz="900" b="1" dirty="0">
                <a:solidFill>
                  <a:srgbClr val="4D4D4D"/>
                </a:solidFill>
                <a:latin typeface="돋움" pitchFamily="50" charset="-127"/>
              </a:rPr>
              <a:t>명</a:t>
            </a:r>
          </a:p>
        </p:txBody>
      </p:sp>
      <p:sp>
        <p:nvSpPr>
          <p:cNvPr id="95" name="Line 437"/>
          <p:cNvSpPr>
            <a:spLocks noChangeShapeType="1"/>
          </p:cNvSpPr>
          <p:nvPr userDrawn="1"/>
        </p:nvSpPr>
        <p:spPr bwMode="auto">
          <a:xfrm>
            <a:off x="4847493" y="354014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96" name="Line 438"/>
          <p:cNvSpPr>
            <a:spLocks noChangeShapeType="1"/>
          </p:cNvSpPr>
          <p:nvPr userDrawn="1"/>
        </p:nvSpPr>
        <p:spPr bwMode="auto">
          <a:xfrm>
            <a:off x="5785338" y="347663"/>
            <a:ext cx="0" cy="206375"/>
          </a:xfrm>
          <a:prstGeom prst="line">
            <a:avLst/>
          </a:prstGeom>
          <a:noFill/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97" name="Line 439"/>
          <p:cNvSpPr>
            <a:spLocks noChangeShapeType="1"/>
          </p:cNvSpPr>
          <p:nvPr userDrawn="1"/>
        </p:nvSpPr>
        <p:spPr bwMode="auto">
          <a:xfrm>
            <a:off x="183661" y="344488"/>
            <a:ext cx="117953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900">
              <a:solidFill>
                <a:prstClr val="black"/>
              </a:solidFill>
              <a:latin typeface="돋움" pitchFamily="50" charset="-127"/>
            </a:endParaRPr>
          </a:p>
        </p:txBody>
      </p:sp>
      <p:sp>
        <p:nvSpPr>
          <p:cNvPr id="98" name="Rectangle 365"/>
          <p:cNvSpPr>
            <a:spLocks noChangeArrowheads="1"/>
          </p:cNvSpPr>
          <p:nvPr userDrawn="1"/>
        </p:nvSpPr>
        <p:spPr bwMode="auto">
          <a:xfrm>
            <a:off x="5819347" y="344488"/>
            <a:ext cx="2752763" cy="227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01. 4</a:t>
            </a:r>
            <a:r>
              <a:rPr kumimoji="1" lang="ko-KR" altLang="en-US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차산업혁명의 정의 및 특징</a:t>
            </a:r>
            <a:r>
              <a:rPr kumimoji="1" lang="en-US" altLang="ko-KR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 </a:t>
            </a: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9" name="Rectangle 366"/>
          <p:cNvSpPr>
            <a:spLocks noChangeArrowheads="1"/>
          </p:cNvSpPr>
          <p:nvPr userDrawn="1"/>
        </p:nvSpPr>
        <p:spPr bwMode="auto">
          <a:xfrm>
            <a:off x="5819347" y="106364"/>
            <a:ext cx="2746316" cy="238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900" dirty="0" err="1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IoT</a:t>
            </a:r>
            <a:r>
              <a:rPr kumimoji="1" lang="ko-KR" altLang="en-US" sz="900" dirty="0" smtClean="0">
                <a:solidFill>
                  <a:prstClr val="black"/>
                </a:solidFill>
                <a:latin typeface="돋움" pitchFamily="50" charset="-127"/>
                <a:ea typeface="돋움" pitchFamily="50" charset="-127"/>
              </a:rPr>
              <a:t>개론</a:t>
            </a:r>
            <a:endParaRPr kumimoji="1" lang="ko-KR" altLang="en-US" sz="900" dirty="0">
              <a:solidFill>
                <a:prstClr val="black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98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en.wikipedia.org/wiki/Image:Locke-John-LO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en.wikipedia.org/wiki/Image:Descartes3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Image:MaryShelley.jpg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en.wikipedia.org/wiki/Image:Absinthe-glass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n.wikipedia.org/wiki/Image:Victoria1837Engraving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강원대학교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인문예술치료 입문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정 </a:t>
            </a:r>
            <a:r>
              <a:rPr lang="ko-KR" altLang="en-US" dirty="0" err="1" smtClean="0"/>
              <a:t>락</a:t>
            </a:r>
            <a:r>
              <a:rPr lang="ko-KR" altLang="en-US" dirty="0" smtClean="0"/>
              <a:t> 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58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25" y="785794"/>
            <a:ext cx="2466975" cy="1847850"/>
          </a:xfrm>
          <a:prstGeom prst="rect">
            <a:avLst/>
          </a:prstGeom>
        </p:spPr>
      </p:pic>
      <p:pic>
        <p:nvPicPr>
          <p:cNvPr id="3" name="그림 2" descr="untitled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7" y="857233"/>
            <a:ext cx="2619375" cy="1743075"/>
          </a:xfrm>
          <a:prstGeom prst="rect">
            <a:avLst/>
          </a:prstGeom>
        </p:spPr>
      </p:pic>
      <p:pic>
        <p:nvPicPr>
          <p:cNvPr id="4" name="그림 3" descr="untitled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73" y="3214687"/>
            <a:ext cx="2619375" cy="1743075"/>
          </a:xfrm>
          <a:prstGeom prst="rect">
            <a:avLst/>
          </a:prstGeom>
        </p:spPr>
      </p:pic>
      <p:pic>
        <p:nvPicPr>
          <p:cNvPr id="6" name="그림 5" descr="untitled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1621" y="3286125"/>
            <a:ext cx="2981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3" y="1857364"/>
            <a:ext cx="1781175" cy="2571750"/>
          </a:xfrm>
          <a:prstGeom prst="rect">
            <a:avLst/>
          </a:prstGeom>
        </p:spPr>
      </p:pic>
      <p:pic>
        <p:nvPicPr>
          <p:cNvPr id="3" name="그림 2" descr="untitled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01" y="1071547"/>
            <a:ext cx="2752725" cy="1666875"/>
          </a:xfrm>
          <a:prstGeom prst="rect">
            <a:avLst/>
          </a:prstGeom>
        </p:spPr>
      </p:pic>
      <p:pic>
        <p:nvPicPr>
          <p:cNvPr id="4" name="그림 3" descr="untitled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53" y="378619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질병의 역사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자연사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수렵채취 사회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낮은 인구집중</a:t>
            </a:r>
            <a:r>
              <a:rPr lang="en-US" altLang="ko-KR" dirty="0" smtClean="0"/>
              <a:t>,</a:t>
            </a:r>
            <a:r>
              <a:rPr lang="ko-KR" altLang="en-US" dirty="0" smtClean="0"/>
              <a:t>오염도 낮음</a:t>
            </a:r>
            <a:r>
              <a:rPr lang="en-US" altLang="ko-KR" dirty="0" smtClean="0"/>
              <a:t>,</a:t>
            </a:r>
            <a:r>
              <a:rPr lang="ko-KR" altLang="en-US" dirty="0" smtClean="0"/>
              <a:t>살해와 재난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농경사회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인구집중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환경오염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인수공통감염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영양상태의 불균형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전염병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산업혁명기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과도한 인구집중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</a:t>
            </a:r>
            <a:r>
              <a:rPr lang="en-US" altLang="ko-KR" dirty="0" smtClean="0"/>
              <a:t>/</a:t>
            </a:r>
            <a:r>
              <a:rPr lang="ko-KR" altLang="en-US" dirty="0" smtClean="0"/>
              <a:t>위생</a:t>
            </a:r>
            <a:r>
              <a:rPr lang="en-US" altLang="ko-KR" dirty="0" smtClean="0"/>
              <a:t>/</a:t>
            </a:r>
            <a:r>
              <a:rPr lang="ko-KR" altLang="en-US" dirty="0" smtClean="0"/>
              <a:t>직업과 관련한 </a:t>
            </a:r>
            <a:r>
              <a:rPr lang="ko-KR" altLang="en-US" dirty="0" err="1" smtClean="0"/>
              <a:t>병등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제국주의 시기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세계의 질병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현대시대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만성병과 </a:t>
            </a:r>
            <a:r>
              <a:rPr lang="ko-KR" altLang="en-US" dirty="0" err="1" smtClean="0"/>
              <a:t>문화병</a:t>
            </a:r>
            <a:r>
              <a:rPr lang="ko-KR" altLang="en-US" dirty="0" smtClean="0"/>
              <a:t> 시대</a:t>
            </a:r>
            <a:r>
              <a:rPr lang="en-US" altLang="ko-KR" dirty="0" smtClean="0"/>
              <a:t>(</a:t>
            </a:r>
            <a:r>
              <a:rPr lang="ko-KR" altLang="en-US" dirty="0" smtClean="0"/>
              <a:t>만성적 질병의 시대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스트레스 등등</a:t>
            </a:r>
            <a:r>
              <a:rPr lang="en-US" altLang="ko-KR" dirty="0" smtClean="0"/>
              <a:t>)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3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질병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024034" y="1857364"/>
          <a:ext cx="8229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질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疾</a:t>
                      </a:r>
                      <a:r>
                        <a:rPr lang="en-US" altLang="ko-KR" dirty="0" smtClean="0"/>
                        <a:t>)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외래적 존재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병 걸리다</a:t>
                      </a:r>
                      <a:r>
                        <a:rPr lang="en-US" altLang="ko-KR" dirty="0" smtClean="0"/>
                        <a:t>. </a:t>
                      </a:r>
                      <a:r>
                        <a:rPr lang="ko-KR" altLang="en-US" dirty="0" smtClean="0"/>
                        <a:t>병들다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병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病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대응양식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병하다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환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患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괴로움의 상태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아프다</a:t>
                      </a:r>
                      <a:r>
                        <a:rPr lang="en-US" altLang="ko-KR" baseline="0" dirty="0" smtClean="0"/>
                        <a:t>. </a:t>
                      </a:r>
                      <a:r>
                        <a:rPr lang="ko-KR" altLang="en-US" baseline="0" dirty="0" err="1" smtClean="0"/>
                        <a:t>불건강의</a:t>
                      </a:r>
                      <a:r>
                        <a:rPr lang="ko-KR" altLang="en-US" baseline="0" dirty="0" smtClean="0"/>
                        <a:t> 상태를 경험하고 극복해가는 인간의 대응양식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5472" y="500063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</a:t>
            </a:r>
            <a:r>
              <a:rPr lang="ko-KR" altLang="en-US" dirty="0"/>
              <a:t>병</a:t>
            </a:r>
            <a:r>
              <a:rPr lang="en-US" altLang="ko-KR" dirty="0"/>
              <a:t>, </a:t>
            </a:r>
            <a:r>
              <a:rPr lang="ko-KR" altLang="en-US" dirty="0"/>
              <a:t>질병</a:t>
            </a:r>
            <a:r>
              <a:rPr lang="en-US" altLang="ko-KR" dirty="0"/>
              <a:t>,</a:t>
            </a:r>
            <a:r>
              <a:rPr lang="ko-KR" altLang="en-US" dirty="0"/>
              <a:t>질환</a:t>
            </a:r>
            <a:r>
              <a:rPr lang="en-US" altLang="ko-KR" dirty="0"/>
              <a:t>,</a:t>
            </a:r>
            <a:r>
              <a:rPr lang="ko-KR" altLang="en-US" dirty="0"/>
              <a:t>병환 등이 혼동되어 쓰임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2. </a:t>
            </a:r>
            <a:r>
              <a:rPr lang="ko-KR" altLang="en-US" u="sng" dirty="0"/>
              <a:t>객관적 실체로서의 병과  주관적 경험으로서의 병이 구분되지 않음</a:t>
            </a:r>
            <a:r>
              <a:rPr lang="en-US" altLang="ko-KR" u="sng" dirty="0"/>
              <a:t>.</a:t>
            </a:r>
            <a:endParaRPr lang="ko-KR" altLang="en-US" u="sng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095472" y="3500438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Disease </a:t>
                      </a:r>
                      <a:r>
                        <a:rPr lang="ko-KR" altLang="en-US" dirty="0" smtClean="0"/>
                        <a:t>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Dis</a:t>
                      </a:r>
                      <a:r>
                        <a:rPr lang="en-US" altLang="ko-KR" dirty="0" smtClean="0"/>
                        <a:t>-ease, </a:t>
                      </a:r>
                      <a:r>
                        <a:rPr lang="ko-KR" altLang="en-US" dirty="0" smtClean="0"/>
                        <a:t>편치 않음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Illness </a:t>
                      </a:r>
                      <a:r>
                        <a:rPr lang="ko-KR" altLang="en-US" dirty="0" smtClean="0"/>
                        <a:t>患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Ill-</a:t>
                      </a:r>
                      <a:r>
                        <a:rPr lang="en-US" altLang="ko-KR" dirty="0" err="1" smtClean="0"/>
                        <a:t>ness</a:t>
                      </a:r>
                      <a:r>
                        <a:rPr lang="en-US" altLang="ko-KR" dirty="0" smtClean="0"/>
                        <a:t> , </a:t>
                      </a:r>
                      <a:r>
                        <a:rPr lang="ko-KR" altLang="en-US" dirty="0" smtClean="0"/>
                        <a:t>신체적 질병을 벗어나 도덕적 의미가 강함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6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치유 治癒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다스려</a:t>
            </a:r>
            <a:r>
              <a:rPr lang="en-US" altLang="ko-KR" dirty="0" smtClean="0"/>
              <a:t>(</a:t>
            </a:r>
            <a:r>
              <a:rPr lang="ko-KR" altLang="en-US" dirty="0" smtClean="0"/>
              <a:t>治</a:t>
            </a:r>
            <a:r>
              <a:rPr lang="en-US" altLang="ko-KR" dirty="0" smtClean="0"/>
              <a:t>) </a:t>
            </a:r>
            <a:r>
              <a:rPr lang="ko-KR" altLang="en-US" dirty="0" smtClean="0"/>
              <a:t>낫게 함</a:t>
            </a:r>
            <a:r>
              <a:rPr lang="en-US" altLang="ko-KR" dirty="0" smtClean="0"/>
              <a:t>(</a:t>
            </a:r>
            <a:r>
              <a:rPr lang="ko-KR" altLang="en-US" dirty="0" smtClean="0"/>
              <a:t>癒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다스림의 대상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실체 또는 현상 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생물학적 존재</a:t>
            </a:r>
            <a:r>
              <a:rPr lang="en-US" altLang="ko-KR" dirty="0" smtClean="0"/>
              <a:t>/</a:t>
            </a:r>
            <a:r>
              <a:rPr lang="ko-KR" altLang="en-US" dirty="0" smtClean="0"/>
              <a:t>심리</a:t>
            </a:r>
            <a:r>
              <a:rPr lang="en-US" altLang="ko-KR" dirty="0" smtClean="0"/>
              <a:t>-</a:t>
            </a:r>
            <a:r>
              <a:rPr lang="ko-KR" altLang="en-US" dirty="0" smtClean="0"/>
              <a:t>사회적 요인</a:t>
            </a:r>
            <a:endParaRPr lang="en-US" altLang="ko-KR" dirty="0" smtClean="0"/>
          </a:p>
          <a:p>
            <a:r>
              <a:rPr lang="ko-KR" altLang="en-US" dirty="0" smtClean="0"/>
              <a:t>다스림의 방식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대상의 제거</a:t>
            </a:r>
            <a:r>
              <a:rPr lang="en-US" altLang="ko-KR" dirty="0" smtClean="0"/>
              <a:t>/</a:t>
            </a:r>
            <a:r>
              <a:rPr lang="ko-KR" altLang="en-US" dirty="0" smtClean="0"/>
              <a:t>현상의 극복</a:t>
            </a:r>
            <a:endParaRPr lang="en-US" altLang="ko-KR" dirty="0" smtClean="0"/>
          </a:p>
          <a:p>
            <a:r>
              <a:rPr lang="ko-KR" altLang="en-US" dirty="0" smtClean="0"/>
              <a:t>서양 의학 전통에서의 두 흐름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-</a:t>
            </a:r>
            <a:r>
              <a:rPr lang="ko-KR" altLang="en-US" dirty="0" err="1" smtClean="0"/>
              <a:t>아스클레피오스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Asclepios</a:t>
            </a:r>
            <a:r>
              <a:rPr lang="en-US" altLang="ko-KR" dirty="0" smtClean="0"/>
              <a:t>) : </a:t>
            </a:r>
            <a:r>
              <a:rPr lang="ko-KR" altLang="en-US" dirty="0" smtClean="0"/>
              <a:t>다스림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</a:t>
            </a:r>
            <a:r>
              <a:rPr lang="ko-KR" altLang="en-US" dirty="0" err="1" smtClean="0"/>
              <a:t>히게이아</a:t>
            </a:r>
            <a:r>
              <a:rPr lang="en-US" altLang="ko-KR" dirty="0" smtClean="0"/>
              <a:t>(Hygeia) : </a:t>
            </a:r>
            <a:r>
              <a:rPr lang="ko-KR" altLang="en-US" dirty="0" smtClean="0"/>
              <a:t>보살핌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보건학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위생학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간호학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= </a:t>
            </a:r>
            <a:r>
              <a:rPr lang="ko-KR" altLang="en-US" dirty="0" smtClean="0"/>
              <a:t>히포크라테스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육체의 병</a:t>
            </a:r>
            <a:r>
              <a:rPr lang="en-US" altLang="ko-KR" dirty="0" smtClean="0"/>
              <a:t>/</a:t>
            </a:r>
            <a:r>
              <a:rPr lang="ko-KR" altLang="en-US" dirty="0" smtClean="0"/>
              <a:t>마음의 병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31069"/>
              </p:ext>
            </p:extLst>
          </p:nvPr>
        </p:nvGraphicFramePr>
        <p:xfrm>
          <a:off x="1096963" y="1846263"/>
          <a:ext cx="1005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의학적 병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마음의 병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육체에 대한 진단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신경 생리학 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err="1" smtClean="0"/>
                        <a:t>뇌의학</a:t>
                      </a:r>
                      <a:r>
                        <a:rPr lang="ko-KR" altLang="en-US" dirty="0" smtClean="0"/>
                        <a:t> 등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삶의 문제들에서 야기되는 마음의 고통과 문제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8505" y="35676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11813"/>
              </p:ext>
            </p:extLst>
          </p:nvPr>
        </p:nvGraphicFramePr>
        <p:xfrm>
          <a:off x="1297482" y="3372925"/>
          <a:ext cx="47735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3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메리노프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en-US" altLang="ko-KR" dirty="0" err="1" smtClean="0"/>
                        <a:t>Marinoff</a:t>
                      </a:r>
                      <a:r>
                        <a:rPr lang="en-US" altLang="ko-KR" dirty="0" smtClean="0"/>
                        <a:t>) </a:t>
                      </a:r>
                      <a:r>
                        <a:rPr lang="ko-KR" altLang="en-US" dirty="0" smtClean="0"/>
                        <a:t>의 우울증의 네 가지 차원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 </a:t>
                      </a:r>
                      <a:r>
                        <a:rPr lang="ko-KR" altLang="en-US" dirty="0" smtClean="0"/>
                        <a:t>뇌의 이상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 </a:t>
                      </a:r>
                      <a:r>
                        <a:rPr lang="ko-KR" altLang="en-US" dirty="0" err="1" smtClean="0"/>
                        <a:t>암페타민이나</a:t>
                      </a:r>
                      <a:r>
                        <a:rPr lang="ko-KR" altLang="en-US" dirty="0" smtClean="0"/>
                        <a:t> 알코올의 부작용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 </a:t>
                      </a:r>
                      <a:r>
                        <a:rPr lang="ko-KR" altLang="en-US" dirty="0" smtClean="0"/>
                        <a:t>어릴 적 정신외상</a:t>
                      </a:r>
                      <a:r>
                        <a:rPr lang="en-US" altLang="ko-KR" dirty="0" smtClean="0"/>
                        <a:t>(trauma)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 </a:t>
                      </a:r>
                      <a:r>
                        <a:rPr lang="ko-KR" altLang="en-US" dirty="0" smtClean="0"/>
                        <a:t>윤리적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사회적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딜레마 등</a:t>
                      </a:r>
                      <a:r>
                        <a:rPr lang="ko-KR" altLang="en-US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오른쪽 화살표 10"/>
          <p:cNvSpPr/>
          <p:nvPr/>
        </p:nvSpPr>
        <p:spPr>
          <a:xfrm>
            <a:off x="6126163" y="38153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6160848" y="44924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처리 12"/>
          <p:cNvSpPr/>
          <p:nvPr/>
        </p:nvSpPr>
        <p:spPr>
          <a:xfrm>
            <a:off x="7674963" y="3687377"/>
            <a:ext cx="2953063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의학적 차원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err="1" smtClean="0"/>
              <a:t>뇌과학과</a:t>
            </a:r>
            <a:r>
              <a:rPr lang="ko-KR" altLang="en-US" dirty="0" smtClean="0"/>
              <a:t> 신경생리학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4" name="순서도: 처리 13"/>
          <p:cNvSpPr/>
          <p:nvPr/>
        </p:nvSpPr>
        <p:spPr>
          <a:xfrm>
            <a:off x="7674962" y="4428440"/>
            <a:ext cx="2953064" cy="612648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인문예술치료의 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87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 smtClean="0"/>
              <a:t>인문예술치료와 의학치료와의 차이점 </a:t>
            </a:r>
            <a:endParaRPr lang="ko-KR" altLang="en-US" sz="44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3007979"/>
              </p:ext>
            </p:extLst>
          </p:nvPr>
        </p:nvGraphicFramePr>
        <p:xfrm>
          <a:off x="1809720" y="2571744"/>
          <a:ext cx="82296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 smtClean="0"/>
                        <a:t>의학적 임상</a:t>
                      </a:r>
                      <a:endParaRPr lang="ko-KR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인문예술치료의 특징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육체</a:t>
                      </a:r>
                      <a:r>
                        <a:rPr lang="en-US" altLang="ko-KR" sz="2800" dirty="0" smtClean="0"/>
                        <a:t>/</a:t>
                      </a:r>
                      <a:r>
                        <a:rPr lang="ko-KR" altLang="en-US" sz="2800" dirty="0" smtClean="0"/>
                        <a:t>시선 </a:t>
                      </a:r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시선이 아닌 경청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환자</a:t>
                      </a:r>
                      <a:r>
                        <a:rPr lang="en-US" altLang="ko-KR" sz="2800" dirty="0" smtClean="0"/>
                        <a:t>/</a:t>
                      </a:r>
                      <a:r>
                        <a:rPr lang="ko-KR" altLang="en-US" sz="2800" dirty="0" smtClean="0"/>
                        <a:t>의사</a:t>
                      </a:r>
                      <a:endParaRPr lang="en-US" altLang="ko-KR" sz="2800" dirty="0" smtClean="0"/>
                    </a:p>
                    <a:p>
                      <a:pPr latinLnBrk="1"/>
                      <a:r>
                        <a:rPr lang="ko-KR" altLang="en-US" sz="2800" dirty="0" smtClean="0"/>
                        <a:t>앎에 수동성과 절대성</a:t>
                      </a:r>
                      <a:r>
                        <a:rPr lang="en-US" altLang="ko-KR" sz="2800" dirty="0" smtClean="0"/>
                        <a:t>.</a:t>
                      </a:r>
                    </a:p>
                    <a:p>
                      <a:pPr latinLnBrk="1"/>
                      <a:r>
                        <a:rPr lang="ko-KR" altLang="en-US" sz="2800" dirty="0" smtClean="0"/>
                        <a:t>환자는 무지한 자</a:t>
                      </a:r>
                      <a:endParaRPr lang="en-US" altLang="ko-KR" sz="2800" dirty="0" smtClean="0"/>
                    </a:p>
                    <a:p>
                      <a:pPr latinLnBrk="1"/>
                      <a:endParaRPr lang="en-US" altLang="ko-KR" sz="28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고통의 주관적 차원의 배제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800" dirty="0" smtClean="0"/>
                        <a:t>정상과 비정상의  경계의 불가능성</a:t>
                      </a:r>
                      <a:r>
                        <a:rPr lang="en-US" altLang="ko-KR" sz="2800" dirty="0" smtClean="0"/>
                        <a:t>.</a:t>
                      </a:r>
                    </a:p>
                    <a:p>
                      <a:pPr latinLnBrk="1"/>
                      <a:endParaRPr lang="en-US" altLang="ko-KR" sz="2800" dirty="0" smtClean="0"/>
                    </a:p>
                    <a:p>
                      <a:pPr latinLnBrk="1"/>
                      <a:r>
                        <a:rPr lang="ko-KR" altLang="en-US" sz="2800" dirty="0" err="1" smtClean="0"/>
                        <a:t>내담자</a:t>
                      </a:r>
                      <a:r>
                        <a:rPr lang="ko-KR" altLang="en-US" sz="2800" dirty="0" smtClean="0"/>
                        <a:t> 자신이 자신의 문제와 작업하는 것</a:t>
                      </a:r>
                      <a:endParaRPr lang="ko-KR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요점 정리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병의 의미와 대응방법은 역사적으로 고정된 것이 아니라 사회 역사적 환경 속에서 끊임 없이 변해왔다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산업혁명 이후 현대 사회는 마음의 고통과 문제에 대한 새로운 접근과 이해를 요구하고 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인문예술치료는 현대인이 당면한 마음의 문제를 치유의 중요 과제로 제시한다는 점에서 의학적 의미의 치료와는 다르다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8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정신</a:t>
            </a:r>
            <a:r>
              <a:rPr lang="en-US" altLang="ko-KR" sz="3200" dirty="0"/>
              <a:t>(</a:t>
            </a:r>
            <a:r>
              <a:rPr lang="ko-KR" altLang="en-US" sz="3200" dirty="0"/>
              <a:t>마음</a:t>
            </a:r>
            <a:r>
              <a:rPr lang="en-US" altLang="ko-KR" sz="3200" dirty="0"/>
              <a:t>)</a:t>
            </a:r>
            <a:r>
              <a:rPr lang="ko-KR" altLang="en-US" sz="3200" dirty="0"/>
              <a:t> 병에 대한 현대까지의 논의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438400" y="2786058"/>
            <a:ext cx="7772400" cy="3233742"/>
          </a:xfrm>
        </p:spPr>
        <p:txBody>
          <a:bodyPr/>
          <a:lstStyle/>
          <a:p>
            <a:r>
              <a:rPr lang="ko-KR" altLang="en-US" dirty="0" smtClean="0"/>
              <a:t>철학적 출발점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육체와 마음의 관계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이원론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육체의 고통</a:t>
            </a:r>
            <a:r>
              <a:rPr lang="en-US" altLang="ko-KR" dirty="0" smtClean="0"/>
              <a:t>/</a:t>
            </a:r>
            <a:r>
              <a:rPr lang="ko-KR" altLang="en-US" dirty="0" smtClean="0"/>
              <a:t>마음의 고통의 차이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94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데카르트의 실체 이원론</a:t>
            </a:r>
            <a:endParaRPr lang="ko-KR" altLang="en-US" dirty="0"/>
          </a:p>
        </p:txBody>
      </p:sp>
      <p:pic>
        <p:nvPicPr>
          <p:cNvPr id="4" name="내용 개체 틀 3" descr="imagesCA2TE5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05" y="2214554"/>
            <a:ext cx="1933575" cy="2362200"/>
          </a:xfrm>
        </p:spPr>
      </p:pic>
      <p:sp>
        <p:nvSpPr>
          <p:cNvPr id="6" name="TextBox 5"/>
          <p:cNvSpPr txBox="1"/>
          <p:nvPr/>
        </p:nvSpPr>
        <p:spPr>
          <a:xfrm>
            <a:off x="5167306" y="2428869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실체</a:t>
            </a:r>
            <a:r>
              <a:rPr lang="en-US" altLang="ko-KR" dirty="0"/>
              <a:t>(substance) : </a:t>
            </a:r>
            <a:r>
              <a:rPr lang="ko-KR" altLang="en-US" dirty="0"/>
              <a:t>다른 것에 의존하지 않고 </a:t>
            </a:r>
            <a:endParaRPr lang="en-US" altLang="ko-KR" dirty="0"/>
          </a:p>
          <a:p>
            <a:r>
              <a:rPr lang="ko-KR" altLang="en-US" dirty="0"/>
              <a:t>스스로 존재하는 대상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310182" y="3429000"/>
          <a:ext cx="46910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사고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연장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공간상의 퍼짐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비물질적인 마음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물질적인 몸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52795" y="17859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송과선</a:t>
            </a:r>
          </a:p>
        </p:txBody>
      </p:sp>
    </p:spTree>
    <p:extLst>
      <p:ext uri="{BB962C8B-B14F-4D97-AF65-F5344CB8AC3E}">
        <p14:creationId xmlns:p14="http://schemas.microsoft.com/office/powerpoint/2010/main" val="26884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187221" y="207043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1</a:t>
            </a:r>
            <a:r>
              <a:rPr lang="ko-KR" altLang="en-US" dirty="0" err="1" smtClean="0"/>
              <a:t>차시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인문예술 치료에서 치유의 의미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> </a:t>
            </a:r>
            <a:r>
              <a:rPr lang="en-US" altLang="ko-KR" dirty="0" smtClean="0"/>
              <a:t>            – </a:t>
            </a:r>
            <a:r>
              <a:rPr lang="ko-KR" altLang="en-US" dirty="0" smtClean="0"/>
              <a:t>병과 치유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383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감각 생리학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Robert </a:t>
            </a:r>
            <a:r>
              <a:rPr lang="en-US" altLang="ko-KR" dirty="0" err="1" smtClean="0"/>
              <a:t>Whytt</a:t>
            </a:r>
            <a:r>
              <a:rPr lang="en-US" altLang="ko-KR" dirty="0" smtClean="0"/>
              <a:t>(1714-1766) : </a:t>
            </a:r>
            <a:r>
              <a:rPr lang="ko-KR" altLang="en-US" dirty="0" smtClean="0"/>
              <a:t>개구리 실험</a:t>
            </a:r>
            <a:r>
              <a:rPr lang="en-US" altLang="ko-KR" dirty="0" smtClean="0"/>
              <a:t>-</a:t>
            </a:r>
            <a:r>
              <a:rPr lang="ko-KR" altLang="en-US" dirty="0" smtClean="0"/>
              <a:t>수의적 운동</a:t>
            </a:r>
            <a:r>
              <a:rPr lang="en-US" altLang="ko-KR" dirty="0" smtClean="0"/>
              <a:t>/</a:t>
            </a:r>
            <a:r>
              <a:rPr lang="ko-KR" altLang="en-US" dirty="0" smtClean="0"/>
              <a:t>불수의적 운동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습관에 대한 연구</a:t>
            </a:r>
            <a:endParaRPr lang="en-US" altLang="ko-KR" dirty="0" smtClean="0"/>
          </a:p>
          <a:p>
            <a:r>
              <a:rPr lang="en-US" altLang="ko-KR" dirty="0" smtClean="0"/>
              <a:t>Bell-</a:t>
            </a:r>
            <a:r>
              <a:rPr lang="en-US" altLang="ko-KR" dirty="0" err="1" smtClean="0"/>
              <a:t>Magendie</a:t>
            </a:r>
            <a:r>
              <a:rPr lang="en-US" altLang="ko-KR" dirty="0" smtClean="0"/>
              <a:t> </a:t>
            </a:r>
            <a:r>
              <a:rPr lang="ko-KR" altLang="en-US" dirty="0" smtClean="0"/>
              <a:t>법칙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개의 척수 실험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전근</a:t>
            </a:r>
            <a:r>
              <a:rPr lang="en-US" altLang="ko-KR" dirty="0" smtClean="0"/>
              <a:t>-</a:t>
            </a:r>
            <a:r>
              <a:rPr lang="ko-KR" altLang="en-US" dirty="0" smtClean="0"/>
              <a:t>운동감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후근</a:t>
            </a:r>
            <a:r>
              <a:rPr lang="en-US" altLang="ko-KR" dirty="0" smtClean="0"/>
              <a:t>-</a:t>
            </a:r>
            <a:r>
              <a:rPr lang="ko-KR" altLang="en-US" dirty="0" smtClean="0"/>
              <a:t>감각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Johannes Muller(1801-1858) : </a:t>
            </a:r>
            <a:r>
              <a:rPr lang="ko-KR" altLang="en-US" dirty="0" smtClean="0"/>
              <a:t>지각을 할 때 우리는 외부 세계를 직접 인식하는 것이 아니라 그 정보를 전달해주는 신경계의 작용을 인식하는 것이다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시각과 청각에 대한 </a:t>
            </a:r>
            <a:r>
              <a:rPr lang="en-US" altLang="ko-KR" dirty="0" smtClean="0"/>
              <a:t>Helmholtz</a:t>
            </a:r>
            <a:r>
              <a:rPr lang="ko-KR" altLang="en-US" dirty="0" smtClean="0"/>
              <a:t>의 연구 </a:t>
            </a:r>
            <a:endParaRPr lang="ko-KR" altLang="en-US" dirty="0"/>
          </a:p>
        </p:txBody>
      </p:sp>
      <p:sp>
        <p:nvSpPr>
          <p:cNvPr id="4" name="오른쪽 화살표 3"/>
          <p:cNvSpPr/>
          <p:nvPr/>
        </p:nvSpPr>
        <p:spPr>
          <a:xfrm>
            <a:off x="2524100" y="53578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95736" y="5429264"/>
            <a:ext cx="606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인간을 동물적 기계론에 입각해 지각 현상을 설명하려 함</a:t>
            </a:r>
          </a:p>
        </p:txBody>
      </p:sp>
    </p:spTree>
    <p:extLst>
      <p:ext uri="{BB962C8B-B14F-4D97-AF65-F5344CB8AC3E}">
        <p14:creationId xmlns:p14="http://schemas.microsoft.com/office/powerpoint/2010/main" val="15735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03" y="80211"/>
            <a:ext cx="4840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5" y="545432"/>
            <a:ext cx="5021178" cy="2581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3643" y="4042610"/>
            <a:ext cx="4488729" cy="147732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                         분석 요점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질환장애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경제적 문제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기타를 제외할 경우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심리 사회적 문제 </a:t>
            </a:r>
            <a:r>
              <a:rPr lang="en-US" altLang="ko-KR" dirty="0" smtClean="0"/>
              <a:t>60.8%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42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" y="1604211"/>
            <a:ext cx="3585661" cy="21376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64" y="1604212"/>
            <a:ext cx="3344778" cy="21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46" y="995363"/>
            <a:ext cx="5238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정신적 문제에 대한 접근의 역사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1. 18</a:t>
            </a:r>
            <a:r>
              <a:rPr lang="ko-KR" altLang="en-US" dirty="0" smtClean="0"/>
              <a:t>세기 말 이전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정신적 문제는 공동체의 문제로 여김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가족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2. 19</a:t>
            </a:r>
            <a:r>
              <a:rPr lang="ko-KR" altLang="en-US" dirty="0" smtClean="0"/>
              <a:t>세기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정신병자 수용소의 탄생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정신병동의 탄생</a:t>
            </a:r>
            <a:r>
              <a:rPr lang="en-US" altLang="ko-KR" dirty="0" smtClean="0"/>
              <a:t>) – </a:t>
            </a:r>
            <a:r>
              <a:rPr lang="ko-KR" altLang="en-US" dirty="0" smtClean="0"/>
              <a:t>정신의학</a:t>
            </a:r>
            <a:r>
              <a:rPr lang="en-US" altLang="ko-KR" dirty="0" err="1" smtClean="0"/>
              <a:t>psychiatrie</a:t>
            </a:r>
            <a:r>
              <a:rPr lang="ko-KR" altLang="en-US" dirty="0" smtClean="0"/>
              <a:t>의 시작</a:t>
            </a:r>
            <a:endParaRPr lang="en-US" altLang="ko-KR" dirty="0" smtClean="0"/>
          </a:p>
          <a:p>
            <a:r>
              <a:rPr lang="en-US" altLang="ko-KR" dirty="0" smtClean="0"/>
              <a:t>3. 20</a:t>
            </a:r>
            <a:r>
              <a:rPr lang="ko-KR" altLang="en-US" dirty="0" smtClean="0"/>
              <a:t>세기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정신병과 신경증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프로이트의 정신분석</a:t>
            </a:r>
            <a:endParaRPr lang="en-US" altLang="ko-KR" dirty="0" smtClean="0"/>
          </a:p>
          <a:p>
            <a:r>
              <a:rPr lang="en-US" altLang="ko-KR" dirty="0" smtClean="0"/>
              <a:t>4. 20</a:t>
            </a:r>
            <a:r>
              <a:rPr lang="ko-KR" altLang="en-US" dirty="0" smtClean="0"/>
              <a:t>세기 후반 </a:t>
            </a:r>
            <a:r>
              <a:rPr lang="en-US" altLang="ko-KR" dirty="0" smtClean="0"/>
              <a:t>(1970</a:t>
            </a:r>
            <a:r>
              <a:rPr lang="ko-KR" altLang="en-US" dirty="0" smtClean="0"/>
              <a:t>년대 이후</a:t>
            </a:r>
            <a:r>
              <a:rPr lang="en-US" altLang="ko-KR" dirty="0" smtClean="0"/>
              <a:t>)- </a:t>
            </a:r>
            <a:r>
              <a:rPr lang="ko-KR" altLang="en-US" dirty="0" smtClean="0"/>
              <a:t>생물정신의학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유전학과 약물학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정신과</a:t>
            </a:r>
            <a:r>
              <a:rPr lang="en-US" altLang="ko-KR" dirty="0" smtClean="0"/>
              <a:t>/</a:t>
            </a:r>
            <a:r>
              <a:rPr lang="ko-KR" altLang="en-US" dirty="0" smtClean="0"/>
              <a:t>심리치료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2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7" y="144379"/>
            <a:ext cx="8944853" cy="6063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4737" y="2751221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헤라클레스의 선택</a:t>
            </a:r>
            <a:r>
              <a:rPr lang="en-US" altLang="ko-KR" dirty="0" smtClean="0"/>
              <a:t>&gt;</a:t>
            </a:r>
          </a:p>
          <a:p>
            <a:r>
              <a:rPr lang="en-US" altLang="ko-KR" dirty="0" err="1" smtClean="0"/>
              <a:t>Annibale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Carraci</a:t>
            </a:r>
            <a:r>
              <a:rPr lang="en-US" altLang="ko-KR" dirty="0" smtClean="0"/>
              <a:t> 1576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6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광기</a:t>
            </a:r>
            <a:r>
              <a:rPr lang="en-US" altLang="ko-KR" dirty="0" smtClean="0"/>
              <a:t>(madness)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대하여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고대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- madness : </a:t>
            </a:r>
            <a:r>
              <a:rPr lang="ko-KR" altLang="en-US" dirty="0" smtClean="0"/>
              <a:t>의학적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종교적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철학적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사회적 영역에 걸쳐 있는 개념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헤라클레스의 광기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err="1" smtClean="0"/>
              <a:t>엠페도클레스의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 4 </a:t>
            </a:r>
            <a:r>
              <a:rPr lang="ko-KR" altLang="en-US" dirty="0" smtClean="0"/>
              <a:t>기질론 </a:t>
            </a:r>
            <a:r>
              <a:rPr lang="en-US" altLang="ko-KR" dirty="0" smtClean="0"/>
              <a:t>(</a:t>
            </a:r>
            <a:r>
              <a:rPr lang="ko-KR" altLang="en-US" dirty="0"/>
              <a:t>혈액</a:t>
            </a:r>
            <a:r>
              <a:rPr lang="en-US" altLang="ko-KR" dirty="0"/>
              <a:t>, </a:t>
            </a:r>
            <a:r>
              <a:rPr lang="ko-KR" altLang="en-US" dirty="0"/>
              <a:t>점액</a:t>
            </a:r>
            <a:r>
              <a:rPr lang="en-US" altLang="ko-KR" dirty="0"/>
              <a:t>, </a:t>
            </a:r>
            <a:r>
              <a:rPr lang="ko-KR" altLang="en-US" dirty="0"/>
              <a:t>담즙</a:t>
            </a:r>
            <a:r>
              <a:rPr lang="en-US" altLang="ko-KR" dirty="0"/>
              <a:t>, </a:t>
            </a:r>
            <a:r>
              <a:rPr lang="ko-KR" altLang="en-US" dirty="0" err="1" smtClean="0"/>
              <a:t>흑담즙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두 종류의 광기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manie</a:t>
            </a:r>
            <a:r>
              <a:rPr lang="en-US" altLang="ko-KR" dirty="0" smtClean="0"/>
              <a:t> / </a:t>
            </a:r>
            <a:r>
              <a:rPr lang="ko-KR" altLang="en-US" dirty="0" smtClean="0"/>
              <a:t>신적 광기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5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133" y="1443789"/>
            <a:ext cx="7729287" cy="4381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379" y="1572126"/>
            <a:ext cx="271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엠페도클레스의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4 </a:t>
            </a:r>
            <a:r>
              <a:rPr lang="ko-KR" altLang="en-US" dirty="0" err="1" smtClean="0"/>
              <a:t>체액설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1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05840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1-1</a:t>
            </a:r>
            <a:r>
              <a:rPr lang="ko-KR" altLang="en-US" dirty="0" err="1" smtClean="0"/>
              <a:t>차시</a:t>
            </a:r>
            <a:r>
              <a:rPr lang="ko-KR" altLang="en-US" dirty="0" smtClean="0"/>
              <a:t> 목차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오프닝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학습 목표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인문예술치료에서 치유의 의미에 대한 이해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강의 내용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질병과 치료에 대한 사적 고찰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- </a:t>
            </a:r>
            <a:r>
              <a:rPr lang="ko-KR" altLang="en-US" dirty="0" smtClean="0"/>
              <a:t>병의 의미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- </a:t>
            </a:r>
            <a:r>
              <a:rPr lang="ko-KR" altLang="en-US" dirty="0" smtClean="0"/>
              <a:t>육체의 병</a:t>
            </a:r>
            <a:r>
              <a:rPr lang="en-US" altLang="ko-KR" dirty="0" smtClean="0"/>
              <a:t>/ </a:t>
            </a:r>
            <a:r>
              <a:rPr lang="ko-KR" altLang="en-US" dirty="0" smtClean="0"/>
              <a:t>마음의 병  </a:t>
            </a:r>
            <a:endParaRPr lang="en-US" altLang="ko-KR" dirty="0" smtClean="0"/>
          </a:p>
          <a:p>
            <a:r>
              <a:rPr lang="en-US" altLang="ko-KR" dirty="0" smtClean="0"/>
              <a:t>                       - </a:t>
            </a:r>
            <a:r>
              <a:rPr lang="ko-KR" altLang="en-US" dirty="0" smtClean="0"/>
              <a:t>인문 예술치료와 의학치료와의 차이점에 대한 이해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요약 및 정리</a:t>
            </a:r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연습문제  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577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G:\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18" y="371976"/>
            <a:ext cx="266382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3937" y="3304674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체인과 가죽 끈으로 가둔 광인의 모습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83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8113"/>
          </a:xfrm>
        </p:spPr>
        <p:txBody>
          <a:bodyPr/>
          <a:lstStyle/>
          <a:p>
            <a:r>
              <a:rPr lang="ko-KR" altLang="en-US" dirty="0" smtClean="0"/>
              <a:t>중세시대의 광기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68905"/>
            <a:ext cx="10058400" cy="4000189"/>
          </a:xfrm>
        </p:spPr>
        <p:txBody>
          <a:bodyPr/>
          <a:lstStyle/>
          <a:p>
            <a:r>
              <a:rPr lang="en-US" altLang="ko-KR" dirty="0" smtClean="0"/>
              <a:t>- 4 </a:t>
            </a:r>
            <a:r>
              <a:rPr lang="ko-KR" altLang="en-US" dirty="0" err="1" smtClean="0"/>
              <a:t>체액설의</a:t>
            </a:r>
            <a:r>
              <a:rPr lang="ko-KR" altLang="en-US" dirty="0" smtClean="0"/>
              <a:t> 지속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광기</a:t>
            </a:r>
            <a:r>
              <a:rPr lang="en-US" altLang="ko-KR" dirty="0" smtClean="0"/>
              <a:t>=</a:t>
            </a:r>
            <a:r>
              <a:rPr lang="ko-KR" altLang="en-US" dirty="0" smtClean="0"/>
              <a:t>죄의 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신의 체벌 그리고 악마의 홀림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en-US" altLang="ko-KR" dirty="0" err="1" smtClean="0"/>
              <a:t>exorcisme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아랍 문화와의 교류 를 통해 의학적 발달이 시작됨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광인은 공동체 외곽에서 함께 생활 </a:t>
            </a:r>
            <a:r>
              <a:rPr lang="en-US" altLang="ko-KR" dirty="0" smtClean="0"/>
              <a:t>(</a:t>
            </a:r>
            <a:r>
              <a:rPr lang="ko-KR" altLang="en-US" dirty="0" smtClean="0"/>
              <a:t>배제</a:t>
            </a:r>
            <a:r>
              <a:rPr lang="en-US" altLang="ko-KR" dirty="0" smtClean="0"/>
              <a:t>-</a:t>
            </a:r>
            <a:r>
              <a:rPr lang="ko-KR" altLang="en-US" dirty="0" smtClean="0"/>
              <a:t>수용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948639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이성과 합리성</a:t>
            </a:r>
            <a:endParaRPr lang="en-US" altLang="ko-KR" sz="40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28800"/>
            <a:ext cx="10918257" cy="415891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ko-KR" altLang="en-US" sz="28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르네</a:t>
            </a: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데카르트 </a:t>
            </a: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Rene </a:t>
            </a:r>
            <a:r>
              <a:rPr lang="en-US" altLang="ko-KR" sz="2800" dirty="0">
                <a:latin typeface="Tempus Sans ITC" panose="04020404030D07020202" pitchFamily="82" charset="0"/>
                <a:ea typeface="굴림" panose="020B0600000101010101" pitchFamily="50" charset="-127"/>
              </a:rPr>
              <a:t>Descartes (1594-1650)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정신과 육체의 이원론</a:t>
            </a:r>
            <a:endParaRPr lang="en-US" altLang="ko-KR" sz="2400" dirty="0" smtClean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마음의 문제는 육체와 정신 사이의 문제</a:t>
            </a: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광기는 육체로부터 기인한다</a:t>
            </a: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토마스</a:t>
            </a: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ko-KR" altLang="en-US" sz="28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홉스</a:t>
            </a: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Thomas </a:t>
            </a:r>
            <a:r>
              <a:rPr lang="en-US" altLang="ko-KR" sz="2800" dirty="0">
                <a:latin typeface="Tempus Sans ITC" panose="04020404030D07020202" pitchFamily="82" charset="0"/>
                <a:ea typeface="굴림" panose="020B0600000101010101" pitchFamily="50" charset="-127"/>
              </a:rPr>
              <a:t>Hobbes (1588-1679)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유물론적 세계관</a:t>
            </a: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ko-KR" sz="20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“</a:t>
            </a:r>
            <a:r>
              <a:rPr lang="ko-KR" altLang="en-US" sz="20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광기는 오류덩어리이고 육체 작용의 문제에서 비롯됨</a:t>
            </a:r>
            <a:r>
              <a:rPr lang="en-US" altLang="ko-KR" sz="20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” </a:t>
            </a:r>
            <a:endParaRPr lang="en-US" altLang="ko-KR" sz="20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존 로크 </a:t>
            </a: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John </a:t>
            </a:r>
            <a:r>
              <a:rPr lang="en-US" altLang="ko-KR" sz="2800" dirty="0">
                <a:latin typeface="Tempus Sans ITC" panose="04020404030D07020202" pitchFamily="82" charset="0"/>
                <a:ea typeface="굴림" panose="020B0600000101010101" pitchFamily="50" charset="-127"/>
              </a:rPr>
              <a:t>Locke (1632-1704):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인지 과정의 문제로 광기와 마음의 문제를 바라봄</a:t>
            </a: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</p:txBody>
      </p:sp>
      <p:pic>
        <p:nvPicPr>
          <p:cNvPr id="15364" name="Picture 5" descr="225px-Locke-John-LOC">
            <a:hlinkClick r:id="rId2" tooltip="Locke-John-LOC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05" y="3924300"/>
            <a:ext cx="1755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René Descartes at work.">
            <a:hlinkClick r:id="rId4" tooltip="René Descartes at work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05" y="1716505"/>
            <a:ext cx="14509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9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83820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광기에 대한 낭만주의 사유의 등장 </a:t>
            </a: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: </a:t>
            </a: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창조적 광기 </a:t>
            </a: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/ </a:t>
            </a:r>
            <a:r>
              <a:rPr lang="ko-KR" altLang="en-US" sz="28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멜랑콜리</a:t>
            </a:r>
            <a:endParaRPr lang="en-US" altLang="ko-KR" sz="28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셰익스피어</a:t>
            </a: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Shakespeare</a:t>
            </a:r>
            <a:r>
              <a:rPr lang="en-US" altLang="ko-KR" sz="2400" dirty="0">
                <a:latin typeface="Tempus Sans ITC" panose="04020404030D07020202" pitchFamily="82" charset="0"/>
                <a:ea typeface="굴림" panose="020B0600000101010101" pitchFamily="50" charset="-127"/>
              </a:rPr>
              <a:t>: Hamlet, King Lear, </a:t>
            </a:r>
            <a:endParaRPr lang="en-US" altLang="ko-KR" sz="2400" dirty="0" smtClean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 sz="24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세르반테스</a:t>
            </a: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Cervantes</a:t>
            </a:r>
            <a:r>
              <a:rPr lang="en-US" altLang="ko-KR" sz="2400" dirty="0">
                <a:latin typeface="Tempus Sans ITC" panose="04020404030D07020202" pitchFamily="82" charset="0"/>
                <a:ea typeface="굴림" panose="020B0600000101010101" pitchFamily="50" charset="-127"/>
              </a:rPr>
              <a:t>: </a:t>
            </a: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돈키호테</a:t>
            </a: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Don </a:t>
            </a:r>
            <a:r>
              <a:rPr lang="en-US" altLang="ko-KR" sz="2400" dirty="0">
                <a:latin typeface="Tempus Sans ITC" panose="04020404030D07020202" pitchFamily="82" charset="0"/>
                <a:ea typeface="굴림" panose="020B0600000101010101" pitchFamily="50" charset="-127"/>
              </a:rPr>
              <a:t>Quixote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많은 위대한 사상가와 작가들은 광기에 </a:t>
            </a:r>
            <a:r>
              <a:rPr lang="ko-KR" altLang="en-US" sz="28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고통받았음</a:t>
            </a:r>
            <a:endParaRPr lang="en-US" altLang="ko-KR" sz="28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ko-KR" sz="2400" dirty="0">
                <a:latin typeface="Tempus Sans ITC" panose="04020404030D07020202" pitchFamily="82" charset="0"/>
                <a:ea typeface="굴림" panose="020B0600000101010101" pitchFamily="50" charset="-127"/>
              </a:rPr>
              <a:t>Shelley, Byron, Rousseau, Pascal, Poe, Nijinsky, Sylvia Plath, Virginia Woolf</a:t>
            </a:r>
          </a:p>
          <a:p>
            <a:pPr lvl="1" eaLnBrk="1" hangingPunct="1">
              <a:lnSpc>
                <a:spcPct val="80000"/>
              </a:lnSpc>
              <a:buFont typeface="Tahoma" panose="020B0604030504040204" pitchFamily="34" charset="0"/>
              <a:buNone/>
              <a:defRPr/>
            </a:pP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파리의 아방가르드 </a:t>
            </a:r>
            <a:r>
              <a:rPr lang="en-US" altLang="ko-KR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: </a:t>
            </a:r>
            <a:r>
              <a:rPr lang="ko-KR" altLang="en-US" sz="28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진정한 예술은 정신적 육체적 병으로 부터 출발</a:t>
            </a:r>
            <a:endParaRPr lang="en-US" altLang="ko-KR" sz="28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마약의 긍정성 </a:t>
            </a: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(Hashish</a:t>
            </a:r>
            <a:r>
              <a:rPr lang="en-US" altLang="ko-KR" sz="2400" dirty="0">
                <a:latin typeface="Tempus Sans ITC" panose="04020404030D07020202" pitchFamily="82" charset="0"/>
                <a:ea typeface="굴림" panose="020B0600000101010101" pitchFamily="50" charset="-127"/>
              </a:rPr>
              <a:t>, opium, </a:t>
            </a:r>
            <a:r>
              <a:rPr lang="en-US" altLang="ko-KR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absinthe)</a:t>
            </a: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ko-KR" altLang="en-US" sz="24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부르주야</a:t>
            </a:r>
            <a:r>
              <a:rPr lang="ko-KR" altLang="en-US" sz="24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가치의 거부</a:t>
            </a: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lnSpc>
                <a:spcPct val="80000"/>
              </a:lnSpc>
              <a:buFont typeface="Tahoma" panose="020B0604030504040204" pitchFamily="34" charset="0"/>
              <a:buNone/>
              <a:defRPr/>
            </a:pPr>
            <a:endParaRPr lang="en-US" altLang="ko-KR" sz="24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</p:txBody>
      </p:sp>
      <p:pic>
        <p:nvPicPr>
          <p:cNvPr id="16388" name="Picture 5" descr="200px-MaryShelley">
            <a:hlinkClick r:id="rId2" tooltip="MaryShelley.jpg.jpe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21" y="998622"/>
            <a:ext cx="12001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A reservoir glass filled with a naturally colored verte next to an absinthe spoon.">
            <a:hlinkClick r:id="rId4" tooltip="A reservoir glass filled with a naturally colored verte next to an absinthe spoon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72" y="3657600"/>
            <a:ext cx="1646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“</a:t>
            </a:r>
            <a:r>
              <a:rPr lang="ko-KR" altLang="en-US" sz="3600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멜랑콜리의</a:t>
            </a:r>
            <a:r>
              <a:rPr lang="ko-KR" altLang="en-US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유행</a:t>
            </a:r>
            <a:r>
              <a:rPr lang="en-US" altLang="ko-KR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Fashionable </a:t>
            </a:r>
            <a:r>
              <a:rPr lang="en-US" altLang="ko-KR" sz="3600" dirty="0">
                <a:latin typeface="Tempus Sans ITC" panose="04020404030D07020202" pitchFamily="82" charset="0"/>
                <a:ea typeface="굴림" panose="020B0600000101010101" pitchFamily="50" charset="-127"/>
              </a:rPr>
              <a:t>Melancholy</a:t>
            </a:r>
            <a:r>
              <a:rPr lang="en-US" altLang="ko-KR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”</a:t>
            </a:r>
            <a:br>
              <a:rPr lang="en-US" altLang="ko-KR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</a:br>
            <a:r>
              <a:rPr lang="en-US" altLang="ko-KR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(19</a:t>
            </a:r>
            <a:r>
              <a:rPr lang="ko-KR" altLang="en-US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세기 이후</a:t>
            </a:r>
            <a:r>
              <a:rPr lang="en-US" altLang="ko-KR" sz="3600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)</a:t>
            </a:r>
            <a:endParaRPr lang="en-US" altLang="ko-KR" sz="3600" dirty="0">
              <a:latin typeface="Tempus Sans ITC" panose="04020404030D07020202" pitchFamily="82" charset="0"/>
              <a:ea typeface="굴림" panose="020B0600000101010101" pitchFamily="50" charset="-127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ko-KR" dirty="0" smtClean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eaLnBrk="1" hangingPunct="1">
              <a:defRPr/>
            </a:pP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</a:t>
            </a: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신경증의 등장</a:t>
            </a:r>
            <a:endParaRPr lang="en-US" altLang="ko-KR" dirty="0" smtClean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defRPr/>
            </a:pP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세련되고 세심한 상류 계급</a:t>
            </a:r>
            <a:endParaRPr lang="en-US" altLang="ko-KR" dirty="0" smtClean="0">
              <a:latin typeface="Tempus Sans ITC" panose="04020404030D07020202" pitchFamily="82" charset="0"/>
              <a:ea typeface="굴림" panose="020B0600000101010101" pitchFamily="50" charset="-127"/>
            </a:endParaRPr>
          </a:p>
          <a:p>
            <a:pPr lvl="1" eaLnBrk="1" hangingPunct="1">
              <a:defRPr/>
            </a:pPr>
            <a:r>
              <a:rPr lang="ko-KR" altLang="en-US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건강염려증</a:t>
            </a: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Hypochondria (</a:t>
            </a: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남성</a:t>
            </a: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) &amp; </a:t>
            </a: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히스테리</a:t>
            </a: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hysteria (</a:t>
            </a: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여성</a:t>
            </a: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)</a:t>
            </a:r>
          </a:p>
          <a:p>
            <a:pPr lvl="1" eaLnBrk="1" hangingPunct="1">
              <a:defRPr/>
            </a:pPr>
            <a:r>
              <a:rPr lang="ko-KR" altLang="en-US" dirty="0" err="1" smtClean="0">
                <a:latin typeface="Tempus Sans ITC" panose="04020404030D07020202" pitchFamily="82" charset="0"/>
                <a:ea typeface="굴림" panose="020B0600000101010101" pitchFamily="50" charset="-127"/>
              </a:rPr>
              <a:t>빅토리아</a:t>
            </a: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 시대 다양한 신경증의 등장 </a:t>
            </a: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(18-19</a:t>
            </a:r>
            <a:r>
              <a:rPr lang="ko-KR" altLang="en-US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세기</a:t>
            </a:r>
            <a:r>
              <a:rPr lang="en-US" altLang="ko-KR" dirty="0" smtClean="0">
                <a:latin typeface="Tempus Sans ITC" panose="04020404030D07020202" pitchFamily="82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18436" name="Picture 5" descr="Queen Victoria (shown here on the morning of her ascension to the Throne, 20 June 1837) gave her name to the historic era">
            <a:hlinkClick r:id="rId2" tooltip="Queen Victoria (shown here on the morning of her ascension to the Throne, 20 June 1837) gave her name to the historic e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78" y="3477128"/>
            <a:ext cx="1714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56" y="785794"/>
            <a:ext cx="5643602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히스테리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신경증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간단한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Hysteria : </a:t>
            </a:r>
            <a:r>
              <a:rPr lang="ko-KR" altLang="en-US" dirty="0" smtClean="0"/>
              <a:t>자궁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Hystera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의미하는 그리스어에서 유래 </a:t>
            </a:r>
            <a:endParaRPr lang="en-US" altLang="ko-KR" dirty="0" smtClean="0"/>
          </a:p>
          <a:p>
            <a:r>
              <a:rPr lang="en-US" altLang="ko-KR" dirty="0" smtClean="0"/>
              <a:t>17</a:t>
            </a:r>
            <a:r>
              <a:rPr lang="ko-KR" altLang="en-US" dirty="0" smtClean="0"/>
              <a:t>세기 까지 여성에게서 나타나는 질식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생리통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발작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감각</a:t>
            </a:r>
            <a:r>
              <a:rPr lang="en-US" altLang="ko-KR" dirty="0" smtClean="0"/>
              <a:t>/</a:t>
            </a:r>
            <a:r>
              <a:rPr lang="ko-KR" altLang="en-US" dirty="0" smtClean="0"/>
              <a:t>신경마비 등의 증세를 지칭해옴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이집트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자궁의 이동</a:t>
            </a:r>
            <a:r>
              <a:rPr lang="en-US" altLang="ko-KR" dirty="0" smtClean="0"/>
              <a:t>(</a:t>
            </a:r>
            <a:r>
              <a:rPr lang="ko-KR" altLang="en-US" dirty="0" smtClean="0"/>
              <a:t>임신과 성교에 의해 치료됨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플라톤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자궁은 아이를 생산하고 싶어하는 짐승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티마이오스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중세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악마의 저주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마녀사냥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여성의 병에서 인간의 병으로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9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04" y="1142985"/>
            <a:ext cx="6153150" cy="3267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166" y="4857760"/>
            <a:ext cx="6318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프랑스 장 </a:t>
            </a:r>
            <a:r>
              <a:rPr lang="ko-KR" altLang="en-US" dirty="0" err="1"/>
              <a:t>마르탱</a:t>
            </a:r>
            <a:r>
              <a:rPr lang="ko-KR" altLang="en-US" dirty="0"/>
              <a:t> </a:t>
            </a:r>
            <a:r>
              <a:rPr lang="ko-KR" altLang="en-US" dirty="0" err="1"/>
              <a:t>샤르코</a:t>
            </a:r>
            <a:r>
              <a:rPr lang="ko-KR" altLang="en-US" dirty="0"/>
              <a:t> 박사</a:t>
            </a:r>
            <a:r>
              <a:rPr lang="en-US" altLang="ko-KR" dirty="0"/>
              <a:t>(Jean Martin Charcot, 1825-1893)</a:t>
            </a:r>
          </a:p>
          <a:p>
            <a:r>
              <a:rPr lang="ko-KR" altLang="en-US" dirty="0"/>
              <a:t>파리 </a:t>
            </a:r>
            <a:r>
              <a:rPr lang="ko-KR" altLang="en-US" dirty="0" err="1"/>
              <a:t>살페트리에르</a:t>
            </a:r>
            <a:r>
              <a:rPr lang="ko-KR" altLang="en-US" dirty="0"/>
              <a:t> 병원에서의 히스테리 강의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 정신적 증후를 동반하는 신경계의 문제</a:t>
            </a:r>
            <a:r>
              <a:rPr lang="en-US" altLang="ko-KR" dirty="0"/>
              <a:t>(</a:t>
            </a:r>
            <a:r>
              <a:rPr lang="ko-KR" altLang="en-US" dirty="0"/>
              <a:t> 최면요법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1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untitled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70" y="1285860"/>
            <a:ext cx="4429156" cy="2500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167" y="4572008"/>
            <a:ext cx="57314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모리스</a:t>
            </a:r>
            <a:r>
              <a:rPr lang="ko-KR" altLang="en-US" dirty="0"/>
              <a:t> </a:t>
            </a:r>
            <a:r>
              <a:rPr lang="ko-KR" altLang="en-US" dirty="0" err="1"/>
              <a:t>메를로</a:t>
            </a:r>
            <a:r>
              <a:rPr lang="en-US" altLang="ko-KR" dirty="0"/>
              <a:t>-</a:t>
            </a:r>
            <a:r>
              <a:rPr lang="ko-KR" altLang="en-US" dirty="0" err="1"/>
              <a:t>퐁티</a:t>
            </a:r>
            <a:r>
              <a:rPr lang="en-US" altLang="ko-KR" dirty="0"/>
              <a:t>(Maurice </a:t>
            </a:r>
            <a:r>
              <a:rPr lang="en-US" altLang="ko-KR" dirty="0" err="1"/>
              <a:t>Merleau-Ponty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지각의 현상학</a:t>
            </a:r>
            <a:r>
              <a:rPr lang="en-US" altLang="ko-KR" dirty="0"/>
              <a:t>&gt; </a:t>
            </a:r>
            <a:r>
              <a:rPr lang="ko-KR" altLang="en-US" dirty="0"/>
              <a:t>中 </a:t>
            </a:r>
            <a:r>
              <a:rPr lang="ko-KR" altLang="en-US" dirty="0" err="1"/>
              <a:t>환각지</a:t>
            </a:r>
            <a:r>
              <a:rPr lang="en-US" altLang="ko-KR" dirty="0"/>
              <a:t>(</a:t>
            </a:r>
            <a:r>
              <a:rPr lang="ko-KR" altLang="en-US" dirty="0" err="1"/>
              <a:t>幻覺知</a:t>
            </a:r>
            <a:r>
              <a:rPr lang="en-US" altLang="ko-KR" dirty="0"/>
              <a:t>) </a:t>
            </a:r>
            <a:r>
              <a:rPr lang="ko-KR" altLang="en-US" dirty="0"/>
              <a:t>현상</a:t>
            </a:r>
            <a:endParaRPr lang="en-US" altLang="ko-KR" dirty="0"/>
          </a:p>
          <a:p>
            <a:r>
              <a:rPr lang="en-US" altLang="ko-KR" dirty="0"/>
              <a:t> : </a:t>
            </a:r>
            <a:r>
              <a:rPr lang="ko-KR" altLang="en-US" dirty="0"/>
              <a:t>인간의 고통에 대한 생리학적 심리학적 논의를 너머서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70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309786" y="2357430"/>
            <a:ext cx="7772400" cy="185738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건강을 바라보는 관점의 변환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</a:t>
            </a:r>
            <a:r>
              <a:rPr lang="ko-KR" altLang="en-US" dirty="0" smtClean="0"/>
              <a:t>그리고 필요성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1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학습목표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질병과 치료에 대한 사적 고찰을 통해 병과 치료의 의미는 역사적으로 변해왔음을 이해 할 수 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과거의 치료는 자연의 재난과 바이러스 그리고 인간의 몸과 환경의 개선에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집중되어 왔다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산업 혁명 이후에 새롭게 대두되는 마음의 문제에 대한 새로운 이해가 왜 요구되는지 이해하고자 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이러한 마음의 문제는 어떻게 육체의 병과 구분되며 이를 통해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인문 예술치료와 의학치료와의 차이점을 학습하고자 할 것이다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1387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 err="1"/>
              <a:t>생의학</a:t>
            </a:r>
            <a:r>
              <a:rPr lang="en-US" altLang="ko-KR" sz="3200" dirty="0"/>
              <a:t>(</a:t>
            </a:r>
            <a:r>
              <a:rPr lang="en-US" altLang="ko-KR" sz="3200" dirty="0" err="1"/>
              <a:t>biomedecine</a:t>
            </a:r>
            <a:r>
              <a:rPr lang="en-US" altLang="ko-KR" sz="3200" dirty="0"/>
              <a:t>)</a:t>
            </a:r>
            <a:r>
              <a:rPr lang="ko-KR" altLang="en-US" sz="3200" dirty="0"/>
              <a:t>적 입장에서 본 건강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일정한 형태와 구조를 갖춘 몸이 그 구조에 합당한 생물학적 기능을 수행하는 상태</a:t>
            </a:r>
            <a:r>
              <a:rPr lang="en-US" altLang="ko-KR" dirty="0" smtClean="0"/>
              <a:t> - species design</a:t>
            </a:r>
          </a:p>
          <a:p>
            <a:r>
              <a:rPr lang="ko-KR" altLang="en-US" dirty="0" smtClean="0"/>
              <a:t>기계적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분석적</a:t>
            </a:r>
            <a:endParaRPr lang="en-US" altLang="ko-KR" dirty="0" smtClean="0"/>
          </a:p>
          <a:p>
            <a:r>
              <a:rPr lang="ko-KR" altLang="en-US" dirty="0" smtClean="0"/>
              <a:t>정상</a:t>
            </a:r>
            <a:r>
              <a:rPr lang="en-US" altLang="ko-KR" dirty="0" smtClean="0"/>
              <a:t>(normality)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비정상</a:t>
            </a:r>
            <a:r>
              <a:rPr lang="en-US" altLang="ko-KR" dirty="0" smtClean="0"/>
              <a:t>(abnormality)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881554" y="3857628"/>
          <a:ext cx="3000396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Biomedical model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9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생성적 관점에서 본 건강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안토노브스키</a:t>
            </a:r>
            <a:r>
              <a:rPr lang="en-US" altLang="ko-KR" dirty="0"/>
              <a:t>(</a:t>
            </a:r>
            <a:r>
              <a:rPr lang="en-US" altLang="ko-KR" dirty="0" err="1"/>
              <a:t>Antonovsky</a:t>
            </a:r>
            <a:r>
              <a:rPr lang="en-US" altLang="ko-KR" dirty="0"/>
              <a:t>)-</a:t>
            </a:r>
            <a:r>
              <a:rPr lang="ko-KR" altLang="en-US" dirty="0"/>
              <a:t>이스라엘의 사회학자</a:t>
            </a:r>
            <a:endParaRPr lang="en-US" altLang="ko-KR" dirty="0"/>
          </a:p>
          <a:p>
            <a:r>
              <a:rPr lang="ko-KR" altLang="en-US" dirty="0"/>
              <a:t>건강에 대한 이상적이고 안정적인 상태의 존재를 부정 </a:t>
            </a:r>
            <a:r>
              <a:rPr lang="en-US" altLang="ko-KR" dirty="0"/>
              <a:t>– </a:t>
            </a:r>
            <a:r>
              <a:rPr lang="ko-KR" altLang="en-US" dirty="0"/>
              <a:t>완벽한 건강이란 존재하지 않는다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건강은 고정된 이상적 상태가 아니라 역동적 변화의 과정 </a:t>
            </a:r>
            <a:r>
              <a:rPr lang="en-US" altLang="ko-KR" dirty="0"/>
              <a:t>– </a:t>
            </a:r>
            <a:r>
              <a:rPr lang="ko-KR" altLang="en-US" dirty="0"/>
              <a:t>건강은 질병을 포함한 삶에의 전반적 적응과정이다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310050" y="4929198"/>
          <a:ext cx="2976562" cy="500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7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Salutogenic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en-US" altLang="ko-KR" dirty="0" err="1" smtClean="0"/>
                        <a:t>paradigme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1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46" y="1428737"/>
            <a:ext cx="4429156" cy="31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질병</a:t>
            </a:r>
            <a:r>
              <a:rPr lang="en-US" altLang="ko-KR" sz="3200" dirty="0"/>
              <a:t>/</a:t>
            </a:r>
            <a:r>
              <a:rPr lang="ko-KR" altLang="en-US" sz="3200" dirty="0"/>
              <a:t>건강</a:t>
            </a:r>
            <a:r>
              <a:rPr lang="en-US" altLang="ko-KR" sz="3200" dirty="0"/>
              <a:t>/</a:t>
            </a:r>
            <a:r>
              <a:rPr lang="ko-KR" altLang="en-US" sz="3200" dirty="0"/>
              <a:t>치유에 대한 </a:t>
            </a:r>
            <a:r>
              <a:rPr lang="en-US" altLang="ko-KR" sz="3200" dirty="0"/>
              <a:t/>
            </a:r>
            <a:br>
              <a:rPr lang="en-US" altLang="ko-KR" sz="3200" dirty="0"/>
            </a:br>
            <a:r>
              <a:rPr lang="en-US" altLang="ko-KR" sz="3200" dirty="0"/>
              <a:t>                        </a:t>
            </a:r>
            <a:r>
              <a:rPr lang="ko-KR" altLang="en-US" sz="3200" dirty="0"/>
              <a:t>새로운 패러다임의 필요성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평균수명의 증가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실증 의학의 성장 덕택인가</a:t>
            </a:r>
            <a:r>
              <a:rPr lang="en-US" altLang="ko-KR" dirty="0" smtClean="0"/>
              <a:t>?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ko-KR" altLang="en-US" u="sng" dirty="0" smtClean="0"/>
              <a:t>세균학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소독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전염병의 치료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항생제</a:t>
            </a:r>
            <a:r>
              <a:rPr lang="en-US" altLang="ko-KR" u="sng" dirty="0" smtClean="0"/>
              <a:t>, </a:t>
            </a:r>
            <a:r>
              <a:rPr lang="ko-KR" altLang="en-US" u="sng" dirty="0" smtClean="0"/>
              <a:t>면역력의 신장</a:t>
            </a:r>
            <a:r>
              <a:rPr lang="en-US" altLang="ko-KR" u="sng" dirty="0" smtClean="0"/>
              <a:t>-</a:t>
            </a:r>
            <a:r>
              <a:rPr lang="ko-KR" altLang="en-US" u="sng" dirty="0" smtClean="0"/>
              <a:t>영양과 위생상태의 계몽과정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Well-being 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well-dying</a:t>
            </a:r>
            <a:r>
              <a:rPr lang="ko-KR" altLang="en-US" dirty="0" smtClean="0"/>
              <a:t>의 문제</a:t>
            </a:r>
            <a:endParaRPr lang="en-US" altLang="ko-KR" dirty="0" smtClean="0"/>
          </a:p>
          <a:p>
            <a:r>
              <a:rPr lang="ko-KR" altLang="en-US" dirty="0" smtClean="0"/>
              <a:t>생물학적 의미의 </a:t>
            </a:r>
            <a:r>
              <a:rPr lang="ko-KR" altLang="en-US" dirty="0" err="1" smtClean="0"/>
              <a:t>질병론의</a:t>
            </a:r>
            <a:r>
              <a:rPr lang="ko-KR" altLang="en-US" dirty="0" smtClean="0"/>
              <a:t> 한계 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의료 권력의 문제</a:t>
            </a:r>
            <a:endParaRPr lang="en-US" altLang="ko-KR" dirty="0" smtClean="0"/>
          </a:p>
          <a:p>
            <a:r>
              <a:rPr lang="ko-KR" altLang="en-US" dirty="0" smtClean="0"/>
              <a:t>문명이 야기한 여러 정신 건강의 문제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8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38238" y="385011"/>
            <a:ext cx="10058400" cy="806978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세계보건기구</a:t>
            </a:r>
            <a:r>
              <a:rPr lang="en-US" altLang="ko-KR" sz="3200" dirty="0"/>
              <a:t>(WHO)</a:t>
            </a:r>
            <a:r>
              <a:rPr lang="ko-KR" altLang="en-US" sz="3200" dirty="0"/>
              <a:t>의 건강에</a:t>
            </a:r>
            <a:r>
              <a:rPr lang="en-US" altLang="ko-KR" sz="3200" dirty="0"/>
              <a:t> </a:t>
            </a:r>
            <a:r>
              <a:rPr lang="ko-KR" altLang="en-US" sz="3200" dirty="0"/>
              <a:t>대한 정의</a:t>
            </a:r>
          </a:p>
        </p:txBody>
      </p:sp>
      <p:pic>
        <p:nvPicPr>
          <p:cNvPr id="4" name="내용 개체 틀 3" descr="img_pic0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787" y="3357563"/>
            <a:ext cx="4733925" cy="2257425"/>
          </a:xfrm>
        </p:spPr>
      </p:pic>
      <p:sp>
        <p:nvSpPr>
          <p:cNvPr id="5" name="TextBox 4"/>
          <p:cNvSpPr txBox="1"/>
          <p:nvPr/>
        </p:nvSpPr>
        <p:spPr>
          <a:xfrm>
            <a:off x="2309786" y="1500174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세계보건기구에 따르면 </a:t>
            </a:r>
            <a:r>
              <a:rPr lang="en-US" altLang="ko-KR" dirty="0"/>
              <a:t>'</a:t>
            </a:r>
            <a:r>
              <a:rPr lang="ko-KR" altLang="en-US" dirty="0"/>
              <a:t>건강</a:t>
            </a:r>
            <a:r>
              <a:rPr lang="en-US" altLang="ko-KR" dirty="0"/>
              <a:t>‘</a:t>
            </a:r>
            <a:r>
              <a:rPr lang="ko-KR" altLang="en-US" dirty="0"/>
              <a:t>은 </a:t>
            </a:r>
            <a:r>
              <a:rPr lang="ko-KR" altLang="en-US" b="1" dirty="0"/>
              <a:t>질병에 걸리지 않고 허약하지 않은 상태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최근에는</a:t>
            </a:r>
            <a:r>
              <a:rPr lang="en-US" altLang="ko-KR" dirty="0"/>
              <a:t>, </a:t>
            </a:r>
            <a:r>
              <a:rPr lang="ko-KR" altLang="en-US" dirty="0"/>
              <a:t>건강이란 병이 없는 상태에서 </a:t>
            </a:r>
            <a:r>
              <a:rPr lang="ko-KR" altLang="en-US" b="1" dirty="0"/>
              <a:t>신체적</a:t>
            </a:r>
            <a:r>
              <a:rPr lang="en-US" altLang="ko-KR" b="1" dirty="0"/>
              <a:t>, </a:t>
            </a:r>
            <a:r>
              <a:rPr lang="ko-KR" altLang="en-US" b="1" dirty="0"/>
              <a:t>정신적</a:t>
            </a:r>
            <a:r>
              <a:rPr lang="en-US" altLang="ko-KR" b="1" dirty="0"/>
              <a:t>, </a:t>
            </a:r>
            <a:r>
              <a:rPr lang="ko-KR" altLang="en-US" b="1" dirty="0"/>
              <a:t>사회적</a:t>
            </a:r>
            <a:r>
              <a:rPr lang="en-US" altLang="ko-KR" b="1" dirty="0"/>
              <a:t>, </a:t>
            </a:r>
            <a:r>
              <a:rPr lang="ko-KR" altLang="en-US" b="1" dirty="0"/>
              <a:t>영적인 삶의 유기적인 조화까지를 얻은 상태 </a:t>
            </a:r>
            <a:r>
              <a:rPr lang="ko-KR" altLang="en-US" dirty="0"/>
              <a:t>라고 정의하고 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       </a:t>
            </a:r>
          </a:p>
          <a:p>
            <a:r>
              <a:rPr lang="en-US" altLang="ko-KR" dirty="0"/>
              <a:t>               </a:t>
            </a:r>
            <a:r>
              <a:rPr lang="ko-KR" altLang="en-US" dirty="0"/>
              <a:t>                       </a:t>
            </a:r>
            <a:r>
              <a:rPr lang="en-US" altLang="ko-KR" dirty="0"/>
              <a:t>'</a:t>
            </a:r>
            <a:r>
              <a:rPr lang="ko-KR" altLang="en-US" dirty="0"/>
              <a:t>참살이</a:t>
            </a:r>
            <a:r>
              <a:rPr lang="en-US" altLang="ko-KR" dirty="0"/>
              <a:t>(well-being)’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881290" y="2643182"/>
            <a:ext cx="978408" cy="3571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334248" y="4429132"/>
          <a:ext cx="304803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Bio-psycho-social model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3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6797992" cy="55399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ko-KR" altLang="en-US" sz="3600" dirty="0">
                <a:solidFill>
                  <a:srgbClr val="FFC000"/>
                </a:solidFill>
              </a:rPr>
              <a:t>인문 예술 치료란 무엇인가</a:t>
            </a:r>
            <a:r>
              <a:rPr lang="en-US" altLang="ko-KR" sz="3600" dirty="0">
                <a:solidFill>
                  <a:srgbClr val="FFC000"/>
                </a:solidFill>
              </a:rPr>
              <a:t>? </a:t>
            </a:r>
            <a:endParaRPr lang="ko-KR" altLang="en-US" sz="3600" dirty="0">
              <a:solidFill>
                <a:srgbClr val="FFC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901666" y="2459482"/>
            <a:ext cx="7434694" cy="344709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800" dirty="0"/>
              <a:t>인문</a:t>
            </a:r>
            <a:r>
              <a:rPr lang="en-US" altLang="ko-KR" sz="2800" dirty="0"/>
              <a:t>(humanities)/</a:t>
            </a:r>
            <a:r>
              <a:rPr lang="ko-KR" altLang="en-US" sz="2800" dirty="0"/>
              <a:t>예술</a:t>
            </a:r>
            <a:r>
              <a:rPr lang="en-US" altLang="ko-KR" sz="2800" dirty="0"/>
              <a:t>(art) / </a:t>
            </a:r>
            <a:r>
              <a:rPr lang="ko-KR" altLang="en-US" sz="2800" dirty="0"/>
              <a:t>치료 </a:t>
            </a:r>
            <a:r>
              <a:rPr lang="en-US" altLang="ko-KR" sz="2800" dirty="0"/>
              <a:t>(therapy)</a:t>
            </a:r>
          </a:p>
          <a:p>
            <a:endParaRPr lang="en-US" altLang="ko-KR" sz="2800" dirty="0"/>
          </a:p>
          <a:p>
            <a:r>
              <a:rPr lang="ko-KR" altLang="en-US" sz="2800" dirty="0"/>
              <a:t>예술 제작 과정과 예술 그 자체가 치료이다</a:t>
            </a:r>
            <a:r>
              <a:rPr lang="en-US" altLang="ko-KR" sz="2800" dirty="0"/>
              <a:t>.</a:t>
            </a:r>
          </a:p>
          <a:p>
            <a:r>
              <a:rPr lang="en-US" sz="2800" dirty="0"/>
              <a:t>Art-making process as therapeutic /</a:t>
            </a:r>
            <a:r>
              <a:rPr lang="en-US" altLang="ko-KR" sz="2800" dirty="0"/>
              <a:t> Art as therapy</a:t>
            </a:r>
          </a:p>
          <a:p>
            <a:endParaRPr lang="en-US" altLang="ko-KR" sz="2800" dirty="0"/>
          </a:p>
          <a:p>
            <a:r>
              <a:rPr lang="ko-KR" altLang="en-US" sz="2800" dirty="0"/>
              <a:t>인문</a:t>
            </a:r>
            <a:r>
              <a:rPr lang="en-US" altLang="ko-KR" sz="2800" dirty="0"/>
              <a:t>-</a:t>
            </a:r>
            <a:r>
              <a:rPr lang="ko-KR" altLang="en-US" sz="2800" dirty="0"/>
              <a:t>예술적 텍스트와 행위를 통해 이루어지는 </a:t>
            </a:r>
            <a:r>
              <a:rPr lang="ko-KR" altLang="en-US" sz="2800" dirty="0" err="1"/>
              <a:t>내담자와</a:t>
            </a:r>
            <a:r>
              <a:rPr lang="ko-KR" altLang="en-US" sz="2800" dirty="0"/>
              <a:t> 치료사와의 심리 전이 과정 </a:t>
            </a:r>
            <a:endParaRPr lang="en-US" altLang="ko-KR" sz="2800" dirty="0"/>
          </a:p>
          <a:p>
            <a:r>
              <a:rPr lang="en-US" sz="2800" dirty="0"/>
              <a:t>(</a:t>
            </a:r>
            <a:r>
              <a:rPr lang="ko-KR" altLang="en-US" sz="2800" dirty="0" err="1"/>
              <a:t>멜라니</a:t>
            </a:r>
            <a:r>
              <a:rPr lang="ko-KR" altLang="en-US" sz="2800" dirty="0"/>
              <a:t> </a:t>
            </a:r>
            <a:r>
              <a:rPr lang="ko-KR" altLang="en-US" sz="2800" dirty="0" err="1"/>
              <a:t>클라인</a:t>
            </a:r>
            <a:r>
              <a:rPr lang="en-US" altLang="ko-KR" sz="2800" dirty="0"/>
              <a:t>/</a:t>
            </a:r>
            <a:r>
              <a:rPr lang="ko-KR" altLang="en-US" sz="2800" dirty="0" err="1"/>
              <a:t>도날드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위니컷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533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332656"/>
            <a:ext cx="889248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err="1"/>
              <a:t>지그문트</a:t>
            </a:r>
            <a:r>
              <a:rPr lang="ko-KR" altLang="en-US" sz="3200" dirty="0"/>
              <a:t> 프로이트</a:t>
            </a:r>
            <a:r>
              <a:rPr lang="en-US" altLang="ko-KR" sz="3200" dirty="0"/>
              <a:t>(Sigmund Freud)</a:t>
            </a:r>
            <a:r>
              <a:rPr lang="ko-KR" altLang="en-US" sz="3200" dirty="0"/>
              <a:t>의</a:t>
            </a:r>
            <a:r>
              <a:rPr lang="en-US" altLang="ko-KR" sz="3200" dirty="0"/>
              <a:t> </a:t>
            </a:r>
          </a:p>
          <a:p>
            <a:pPr algn="ctr"/>
            <a:r>
              <a:rPr lang="en-US" altLang="ko-KR" sz="3200" dirty="0"/>
              <a:t> </a:t>
            </a:r>
            <a:r>
              <a:rPr lang="en-US" altLang="ko-KR" sz="3200" dirty="0"/>
              <a:t>            </a:t>
            </a:r>
            <a:r>
              <a:rPr lang="ko-KR" altLang="en-US" sz="3200" dirty="0"/>
              <a:t>고전적인 정신분석 방법</a:t>
            </a:r>
            <a:endParaRPr lang="ko-KR" altLang="en-US" sz="3200" dirty="0"/>
          </a:p>
        </p:txBody>
      </p:sp>
      <p:graphicFrame>
        <p:nvGraphicFramePr>
          <p:cNvPr id="4" name="다이어그램 3"/>
          <p:cNvGraphicFramePr/>
          <p:nvPr>
            <p:extLst/>
          </p:nvPr>
        </p:nvGraphicFramePr>
        <p:xfrm>
          <a:off x="2927648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9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88" y="0"/>
            <a:ext cx="6909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495600" y="548681"/>
            <a:ext cx="6797992" cy="4308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ko-KR" altLang="en-US" sz="2800" dirty="0" err="1"/>
              <a:t>토킹</a:t>
            </a:r>
            <a:r>
              <a:rPr lang="ko-KR" altLang="en-US" sz="2800" dirty="0"/>
              <a:t> </a:t>
            </a:r>
            <a:r>
              <a:rPr lang="ko-KR" altLang="en-US" sz="2800" dirty="0" err="1"/>
              <a:t>큐어</a:t>
            </a:r>
            <a:r>
              <a:rPr lang="en-US" altLang="ko-KR" sz="2800" dirty="0"/>
              <a:t>(Talking Cure)</a:t>
            </a:r>
            <a:endParaRPr lang="ko-KR" altLang="en-US" sz="28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901666" y="2924944"/>
            <a:ext cx="4266342" cy="161759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언어를 통한 치료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자유 연상을 통한 심리 내적 갈등의 탐색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3. </a:t>
            </a:r>
            <a:r>
              <a:rPr lang="ko-KR" altLang="en-US" dirty="0" smtClean="0"/>
              <a:t>장기치료 </a:t>
            </a:r>
            <a:r>
              <a:rPr lang="en-US" altLang="ko-KR" dirty="0" smtClean="0"/>
              <a:t>(</a:t>
            </a:r>
            <a:r>
              <a:rPr lang="ko-KR" altLang="en-US" dirty="0" smtClean="0"/>
              <a:t>뿌리치료</a:t>
            </a:r>
            <a:r>
              <a:rPr lang="en-US" altLang="ko-KR" dirty="0" smtClean="0"/>
              <a:t>)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204864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98399" y="476673"/>
            <a:ext cx="6797992" cy="43088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ko-KR" altLang="en-US" sz="2800" dirty="0"/>
              <a:t>자유 연상 </a:t>
            </a:r>
            <a:r>
              <a:rPr lang="en-US" altLang="ko-KR" sz="2800" dirty="0"/>
              <a:t>(Free Association)</a:t>
            </a:r>
            <a:endParaRPr lang="ko-KR" altLang="en-US" sz="2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226469"/>
            <a:ext cx="3087944" cy="3263504"/>
          </a:xfrm>
        </p:spPr>
      </p:pic>
      <p:sp>
        <p:nvSpPr>
          <p:cNvPr id="6" name="오른쪽 화살표 5"/>
          <p:cNvSpPr/>
          <p:nvPr/>
        </p:nvSpPr>
        <p:spPr>
          <a:xfrm>
            <a:off x="5463589" y="450463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6672064" y="4378597"/>
            <a:ext cx="3281668" cy="5078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ko-KR" altLang="en-US" sz="1350" dirty="0"/>
              <a:t>저항과 전이의 복합성</a:t>
            </a:r>
            <a:endParaRPr lang="en-US" altLang="ko-KR" sz="1350" dirty="0"/>
          </a:p>
          <a:p>
            <a:r>
              <a:rPr lang="ko-KR" altLang="en-US" sz="1350" dirty="0"/>
              <a:t>현대 치료방법의 다양한 문제의식의 등장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5425811" y="2226469"/>
          <a:ext cx="50100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방법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자유롭게 말하기와 자유로운 연상</a:t>
                      </a:r>
                      <a:endParaRPr lang="en-US" altLang="ko-K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이유 </a:t>
                      </a:r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논리적 사고의 이완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이유 </a:t>
                      </a:r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퇴행적 조건의 형성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억압기제의 이완</a:t>
                      </a:r>
                      <a:r>
                        <a:rPr lang="en-US" altLang="ko-KR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이유 </a:t>
                      </a:r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/>
                        <a:t>내담자</a:t>
                      </a:r>
                      <a:r>
                        <a:rPr lang="ko-KR" altLang="en-US" dirty="0" smtClean="0"/>
                        <a:t> 무의식의 탐색 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 예술 치료란 무엇인가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인문</a:t>
            </a:r>
            <a:r>
              <a:rPr lang="en-US" altLang="ko-KR" dirty="0" smtClean="0"/>
              <a:t>(humanities)/</a:t>
            </a:r>
            <a:r>
              <a:rPr lang="ko-KR" altLang="en-US" dirty="0" smtClean="0"/>
              <a:t>예술</a:t>
            </a:r>
            <a:r>
              <a:rPr lang="en-US" altLang="ko-KR" dirty="0" smtClean="0"/>
              <a:t>(art) / </a:t>
            </a:r>
            <a:r>
              <a:rPr lang="ko-KR" altLang="en-US" dirty="0" smtClean="0"/>
              <a:t>치료 </a:t>
            </a:r>
            <a:r>
              <a:rPr lang="en-US" altLang="ko-KR" dirty="0" smtClean="0"/>
              <a:t>(therapy)</a:t>
            </a:r>
          </a:p>
          <a:p>
            <a:r>
              <a:rPr lang="ko-KR" altLang="en-US" dirty="0" smtClean="0"/>
              <a:t>예술 제작 과정과 예술 그 자체가 치료이다</a:t>
            </a:r>
            <a:r>
              <a:rPr lang="en-US" altLang="ko-KR" dirty="0" smtClean="0"/>
              <a:t>.</a:t>
            </a:r>
            <a:r>
              <a:rPr lang="en-US" dirty="0" smtClean="0"/>
              <a:t>art-making process as therapeutic /</a:t>
            </a:r>
            <a:r>
              <a:rPr lang="en-US" altLang="ko-KR" dirty="0" smtClean="0"/>
              <a:t> art as therapy</a:t>
            </a:r>
          </a:p>
          <a:p>
            <a:r>
              <a:rPr lang="ko-KR" altLang="en-US" dirty="0" smtClean="0"/>
              <a:t>인문</a:t>
            </a:r>
            <a:r>
              <a:rPr lang="en-US" altLang="ko-KR" dirty="0" smtClean="0"/>
              <a:t>-</a:t>
            </a:r>
            <a:r>
              <a:rPr lang="ko-KR" altLang="en-US" dirty="0" smtClean="0"/>
              <a:t>예술적 텍스트와 행위를 통해 이루어지는 </a:t>
            </a:r>
            <a:r>
              <a:rPr lang="ko-KR" altLang="en-US" dirty="0" err="1" smtClean="0"/>
              <a:t>내담자와</a:t>
            </a:r>
            <a:r>
              <a:rPr lang="ko-KR" altLang="en-US" dirty="0" smtClean="0"/>
              <a:t> 치료사와의 심리 전이 과정 </a:t>
            </a:r>
            <a:endParaRPr lang="en-US" altLang="ko-KR" dirty="0" smtClean="0"/>
          </a:p>
          <a:p>
            <a:r>
              <a:rPr lang="en-US" dirty="0" smtClean="0"/>
              <a:t>(</a:t>
            </a:r>
            <a:r>
              <a:rPr lang="ko-KR" altLang="en-US" dirty="0" err="1" smtClean="0"/>
              <a:t>멜라니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클라인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도날드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위니컷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62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2971" y="548681"/>
            <a:ext cx="6797992" cy="43088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</a:rPr>
              <a:t>다양한 치료 환경 조성의 필요성</a:t>
            </a:r>
            <a:endParaRPr lang="ko-KR" altLang="en-US" sz="2800" dirty="0">
              <a:solidFill>
                <a:srgbClr val="FFC000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8DADA1D-7588-436C-A011-3C73B75183B0}"/>
              </a:ext>
            </a:extLst>
          </p:cNvPr>
          <p:cNvSpPr/>
          <p:nvPr/>
        </p:nvSpPr>
        <p:spPr>
          <a:xfrm>
            <a:off x="2514001" y="2565004"/>
            <a:ext cx="7200265" cy="575965"/>
          </a:xfrm>
          <a:custGeom>
            <a:avLst/>
            <a:gdLst/>
            <a:ahLst/>
            <a:cxnLst/>
            <a:rect l="l" t="t" r="r" b="b"/>
            <a:pathLst>
              <a:path w="7200265" h="864235">
                <a:moveTo>
                  <a:pt x="7199998" y="0"/>
                </a:moveTo>
                <a:lnTo>
                  <a:pt x="0" y="0"/>
                </a:lnTo>
                <a:lnTo>
                  <a:pt x="0" y="863993"/>
                </a:lnTo>
                <a:lnTo>
                  <a:pt x="6988149" y="863993"/>
                </a:lnTo>
                <a:lnTo>
                  <a:pt x="7199998" y="647992"/>
                </a:lnTo>
                <a:lnTo>
                  <a:pt x="7199998" y="0"/>
                </a:lnTo>
                <a:close/>
              </a:path>
            </a:pathLst>
          </a:custGeom>
          <a:solidFill>
            <a:srgbClr val="DDE0E0"/>
          </a:solidFill>
        </p:spPr>
        <p:txBody>
          <a:bodyPr wrap="square" lIns="180000" tIns="0" rIns="180000" bIns="0" rtlCol="0" anchor="ctr" anchorCtr="0"/>
          <a:lstStyle/>
          <a:p>
            <a:pPr algn="ctr"/>
            <a:r>
              <a:rPr lang="ko-KR" altLang="en-US" dirty="0"/>
              <a:t>언어 중심 치료의 문제점</a:t>
            </a:r>
            <a:endParaRPr lang="en-US" altLang="ko-KR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63A0EFC4-C49F-4CCD-B209-6D4CFB02873A}"/>
              </a:ext>
            </a:extLst>
          </p:cNvPr>
          <p:cNvSpPr/>
          <p:nvPr/>
        </p:nvSpPr>
        <p:spPr>
          <a:xfrm>
            <a:off x="2514001" y="3563987"/>
            <a:ext cx="7200265" cy="513080"/>
          </a:xfrm>
          <a:custGeom>
            <a:avLst/>
            <a:gdLst/>
            <a:ahLst/>
            <a:cxnLst/>
            <a:rect l="l" t="t" r="r" b="b"/>
            <a:pathLst>
              <a:path w="7200265" h="513079">
                <a:moveTo>
                  <a:pt x="7199998" y="0"/>
                </a:moveTo>
                <a:lnTo>
                  <a:pt x="0" y="0"/>
                </a:lnTo>
                <a:lnTo>
                  <a:pt x="0" y="513016"/>
                </a:lnTo>
                <a:lnTo>
                  <a:pt x="6988149" y="513016"/>
                </a:lnTo>
                <a:lnTo>
                  <a:pt x="7199998" y="297014"/>
                </a:lnTo>
                <a:lnTo>
                  <a:pt x="7199998" y="0"/>
                </a:lnTo>
                <a:close/>
              </a:path>
            </a:pathLst>
          </a:custGeom>
          <a:solidFill>
            <a:srgbClr val="DDE0E0"/>
          </a:solidFill>
        </p:spPr>
        <p:txBody>
          <a:bodyPr wrap="square" lIns="180000" tIns="0" rIns="180000" bIns="0" rtlCol="0" anchor="ctr" anchorCtr="0"/>
          <a:lstStyle/>
          <a:p>
            <a:pPr algn="ctr"/>
            <a:r>
              <a:rPr lang="en-US" altLang="ko-KR" dirty="0"/>
              <a:t>Psychology : psyche(</a:t>
            </a:r>
            <a:r>
              <a:rPr lang="ko-KR" altLang="en-US" dirty="0"/>
              <a:t>마음</a:t>
            </a:r>
            <a:r>
              <a:rPr lang="en-US" altLang="ko-KR" dirty="0"/>
              <a:t>,</a:t>
            </a:r>
            <a:r>
              <a:rPr lang="ko-KR" altLang="en-US" dirty="0"/>
              <a:t>영혼</a:t>
            </a:r>
            <a:r>
              <a:rPr lang="en-US" altLang="ko-KR" dirty="0"/>
              <a:t>) + logos(</a:t>
            </a:r>
            <a:r>
              <a:rPr lang="ko-KR" altLang="en-US" dirty="0"/>
              <a:t>말</a:t>
            </a:r>
            <a:r>
              <a:rPr lang="en-US" altLang="ko-KR" dirty="0"/>
              <a:t>,</a:t>
            </a:r>
            <a:r>
              <a:rPr lang="ko-KR" altLang="en-US" dirty="0"/>
              <a:t>언어</a:t>
            </a:r>
            <a:r>
              <a:rPr lang="en-US" altLang="ko-KR" dirty="0"/>
              <a:t>) </a:t>
            </a:r>
          </a:p>
          <a:p>
            <a:pPr algn="ctr"/>
            <a:r>
              <a:rPr lang="en-US" spc="-150" dirty="0"/>
              <a:t> </a:t>
            </a:r>
            <a:r>
              <a:rPr lang="en-US" spc="-150" dirty="0"/>
              <a:t> - </a:t>
            </a:r>
            <a:r>
              <a:rPr lang="ko-KR" altLang="en-US" spc="-150" dirty="0"/>
              <a:t>어떻게 내담자의 마음을 개방시킬 것인가</a:t>
            </a:r>
            <a:r>
              <a:rPr lang="en-US" altLang="ko-KR" spc="-150" dirty="0"/>
              <a:t>?</a:t>
            </a:r>
            <a:endParaRPr spc="-15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533F126-5692-441F-809E-539B1D94FACF}"/>
              </a:ext>
            </a:extLst>
          </p:cNvPr>
          <p:cNvSpPr/>
          <p:nvPr/>
        </p:nvSpPr>
        <p:spPr>
          <a:xfrm>
            <a:off x="2514001" y="4212036"/>
            <a:ext cx="7200265" cy="864235"/>
          </a:xfrm>
          <a:custGeom>
            <a:avLst/>
            <a:gdLst/>
            <a:ahLst/>
            <a:cxnLst/>
            <a:rect l="l" t="t" r="r" b="b"/>
            <a:pathLst>
              <a:path w="7200265" h="864235">
                <a:moveTo>
                  <a:pt x="7199998" y="0"/>
                </a:moveTo>
                <a:lnTo>
                  <a:pt x="0" y="0"/>
                </a:lnTo>
                <a:lnTo>
                  <a:pt x="0" y="863993"/>
                </a:lnTo>
                <a:lnTo>
                  <a:pt x="6988149" y="863993"/>
                </a:lnTo>
                <a:lnTo>
                  <a:pt x="7199998" y="647992"/>
                </a:lnTo>
                <a:lnTo>
                  <a:pt x="7199998" y="0"/>
                </a:lnTo>
                <a:close/>
              </a:path>
            </a:pathLst>
          </a:custGeom>
          <a:solidFill>
            <a:srgbClr val="DDE0E0"/>
          </a:solidFill>
        </p:spPr>
        <p:txBody>
          <a:bodyPr wrap="square" lIns="180000" tIns="0" rIns="180000" bIns="0" rtlCol="0" anchor="ctr" anchorCtr="1"/>
          <a:lstStyle/>
          <a:p>
            <a:r>
              <a:rPr lang="ko-KR" altLang="en-US" dirty="0">
                <a:latin typeface="+mn-ea"/>
              </a:rPr>
              <a:t>상담의 </a:t>
            </a:r>
            <a:r>
              <a:rPr lang="ko-KR" altLang="en-US" dirty="0">
                <a:latin typeface="+mn-ea"/>
              </a:rPr>
              <a:t>과정은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‘</a:t>
            </a:r>
            <a:r>
              <a:rPr lang="ko-KR" altLang="en-US" dirty="0">
                <a:latin typeface="+mn-ea"/>
              </a:rPr>
              <a:t>의미 생성의 </a:t>
            </a:r>
            <a:r>
              <a:rPr lang="ko-KR" altLang="en-US" dirty="0">
                <a:latin typeface="+mn-ea"/>
              </a:rPr>
              <a:t>과정</a:t>
            </a:r>
            <a:r>
              <a:rPr lang="en-US" altLang="ko-KR" dirty="0">
                <a:latin typeface="+mn-ea"/>
              </a:rPr>
              <a:t>’(</a:t>
            </a:r>
            <a:r>
              <a:rPr lang="ko-KR" altLang="en-US" dirty="0" err="1">
                <a:latin typeface="+mn-ea"/>
              </a:rPr>
              <a:t>앙드레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그린</a:t>
            </a:r>
            <a:r>
              <a:rPr lang="en-US" altLang="ko-KR" dirty="0">
                <a:latin typeface="+mn-ea"/>
              </a:rPr>
              <a:t>/</a:t>
            </a:r>
            <a:r>
              <a:rPr lang="ko-KR" altLang="en-US" dirty="0" err="1">
                <a:latin typeface="+mn-ea"/>
              </a:rPr>
              <a:t>줄리아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크리스테바</a:t>
            </a:r>
            <a:r>
              <a:rPr lang="en-US" altLang="ko-KR" dirty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  <a:p>
            <a:r>
              <a:rPr lang="en-US" altLang="ko-KR" spc="-150" dirty="0">
                <a:latin typeface="+mn-ea"/>
              </a:rPr>
              <a:t>- </a:t>
            </a:r>
            <a:r>
              <a:rPr lang="ko-KR" altLang="en-US" spc="-150" dirty="0">
                <a:latin typeface="+mn-ea"/>
              </a:rPr>
              <a:t> </a:t>
            </a:r>
            <a:r>
              <a:rPr lang="ko-KR" altLang="en-US" spc="-150" dirty="0" err="1">
                <a:latin typeface="+mn-ea"/>
              </a:rPr>
              <a:t>내담자와</a:t>
            </a:r>
            <a:r>
              <a:rPr lang="ko-KR" altLang="en-US" spc="-150" dirty="0">
                <a:latin typeface="+mn-ea"/>
              </a:rPr>
              <a:t> 상담자 사이의 상호작업의 공간</a:t>
            </a:r>
            <a:endParaRPr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570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11624" y="620689"/>
            <a:ext cx="6797992" cy="43088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ko-KR" altLang="en-US" sz="2800" dirty="0">
                <a:solidFill>
                  <a:srgbClr val="FFC000"/>
                </a:solidFill>
              </a:rPr>
              <a:t>의미 생성의 과정이란 무엇인가</a:t>
            </a:r>
            <a:r>
              <a:rPr lang="en-US" altLang="ko-KR" sz="2800" dirty="0">
                <a:solidFill>
                  <a:srgbClr val="FFC000"/>
                </a:solidFill>
              </a:rPr>
              <a:t>?</a:t>
            </a:r>
            <a:endParaRPr lang="ko-KR" altLang="en-US" sz="2800" dirty="0">
              <a:solidFill>
                <a:srgbClr val="FFC000"/>
              </a:soli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8DADA1D-7588-436C-A011-3C73B75183B0}"/>
              </a:ext>
            </a:extLst>
          </p:cNvPr>
          <p:cNvSpPr/>
          <p:nvPr/>
        </p:nvSpPr>
        <p:spPr>
          <a:xfrm>
            <a:off x="2514001" y="2565004"/>
            <a:ext cx="7200265" cy="575965"/>
          </a:xfrm>
          <a:custGeom>
            <a:avLst/>
            <a:gdLst/>
            <a:ahLst/>
            <a:cxnLst/>
            <a:rect l="l" t="t" r="r" b="b"/>
            <a:pathLst>
              <a:path w="7200265" h="864235">
                <a:moveTo>
                  <a:pt x="7199998" y="0"/>
                </a:moveTo>
                <a:lnTo>
                  <a:pt x="0" y="0"/>
                </a:lnTo>
                <a:lnTo>
                  <a:pt x="0" y="863993"/>
                </a:lnTo>
                <a:lnTo>
                  <a:pt x="6988149" y="863993"/>
                </a:lnTo>
                <a:lnTo>
                  <a:pt x="7199998" y="647992"/>
                </a:lnTo>
                <a:lnTo>
                  <a:pt x="7199998" y="0"/>
                </a:lnTo>
                <a:close/>
              </a:path>
            </a:pathLst>
          </a:custGeom>
          <a:solidFill>
            <a:srgbClr val="DDE0E0"/>
          </a:solidFill>
        </p:spPr>
        <p:txBody>
          <a:bodyPr wrap="square" lIns="180000" tIns="0" rIns="180000" bIns="0" rtlCol="0" anchor="ctr" anchorCtr="0"/>
          <a:lstStyle/>
          <a:p>
            <a:pPr algn="ctr"/>
            <a:r>
              <a:rPr lang="ko-KR" altLang="en-US" dirty="0"/>
              <a:t>상담의 행위는 일상의 소통행위가 아니다</a:t>
            </a:r>
            <a:r>
              <a:rPr lang="en-US" altLang="ko-KR" dirty="0"/>
              <a:t>.</a:t>
            </a: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63A0EFC4-C49F-4CCD-B209-6D4CFB02873A}"/>
              </a:ext>
            </a:extLst>
          </p:cNvPr>
          <p:cNvSpPr/>
          <p:nvPr/>
        </p:nvSpPr>
        <p:spPr>
          <a:xfrm>
            <a:off x="2514001" y="3563987"/>
            <a:ext cx="7200265" cy="513080"/>
          </a:xfrm>
          <a:custGeom>
            <a:avLst/>
            <a:gdLst/>
            <a:ahLst/>
            <a:cxnLst/>
            <a:rect l="l" t="t" r="r" b="b"/>
            <a:pathLst>
              <a:path w="7200265" h="513079">
                <a:moveTo>
                  <a:pt x="7199998" y="0"/>
                </a:moveTo>
                <a:lnTo>
                  <a:pt x="0" y="0"/>
                </a:lnTo>
                <a:lnTo>
                  <a:pt x="0" y="513016"/>
                </a:lnTo>
                <a:lnTo>
                  <a:pt x="6988149" y="513016"/>
                </a:lnTo>
                <a:lnTo>
                  <a:pt x="7199998" y="297014"/>
                </a:lnTo>
                <a:lnTo>
                  <a:pt x="7199998" y="0"/>
                </a:lnTo>
                <a:close/>
              </a:path>
            </a:pathLst>
          </a:custGeom>
          <a:solidFill>
            <a:srgbClr val="DDE0E0"/>
          </a:solidFill>
        </p:spPr>
        <p:txBody>
          <a:bodyPr wrap="square" lIns="180000" tIns="0" rIns="180000" bIns="0" rtlCol="0" anchor="ctr" anchorCtr="0"/>
          <a:lstStyle/>
          <a:p>
            <a:pPr algn="ctr"/>
            <a:r>
              <a:rPr lang="ko-KR" altLang="en-US" dirty="0"/>
              <a:t>모든 말들은 정서가 동반된 표현이기도 하다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533F126-5692-441F-809E-539B1D94FACF}"/>
              </a:ext>
            </a:extLst>
          </p:cNvPr>
          <p:cNvSpPr/>
          <p:nvPr/>
        </p:nvSpPr>
        <p:spPr>
          <a:xfrm>
            <a:off x="2514001" y="4212036"/>
            <a:ext cx="7200265" cy="1377205"/>
          </a:xfrm>
          <a:custGeom>
            <a:avLst/>
            <a:gdLst/>
            <a:ahLst/>
            <a:cxnLst/>
            <a:rect l="l" t="t" r="r" b="b"/>
            <a:pathLst>
              <a:path w="7200265" h="864235">
                <a:moveTo>
                  <a:pt x="7199998" y="0"/>
                </a:moveTo>
                <a:lnTo>
                  <a:pt x="0" y="0"/>
                </a:lnTo>
                <a:lnTo>
                  <a:pt x="0" y="863993"/>
                </a:lnTo>
                <a:lnTo>
                  <a:pt x="6988149" y="863993"/>
                </a:lnTo>
                <a:lnTo>
                  <a:pt x="7199998" y="647992"/>
                </a:lnTo>
                <a:lnTo>
                  <a:pt x="7199998" y="0"/>
                </a:lnTo>
                <a:close/>
              </a:path>
            </a:pathLst>
          </a:custGeom>
          <a:solidFill>
            <a:srgbClr val="DDE0E0"/>
          </a:solidFill>
        </p:spPr>
        <p:txBody>
          <a:bodyPr wrap="square" lIns="180000" tIns="0" rIns="180000" bIns="0" rtlCol="0" anchor="ctr" anchorCtr="1"/>
          <a:lstStyle/>
          <a:p>
            <a:r>
              <a:rPr lang="ko-KR" altLang="en-US" dirty="0">
                <a:latin typeface="+mn-ea"/>
              </a:rPr>
              <a:t>시적 언어에서 나타나는 목소리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색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몸짓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톤 </a:t>
            </a:r>
            <a:r>
              <a:rPr lang="en-US" altLang="ko-KR" dirty="0">
                <a:latin typeface="+mn-ea"/>
              </a:rPr>
              <a:t>; </a:t>
            </a:r>
            <a:r>
              <a:rPr lang="ko-KR" altLang="en-US" dirty="0">
                <a:latin typeface="+mn-ea"/>
              </a:rPr>
              <a:t>정서적 </a:t>
            </a:r>
            <a:r>
              <a:rPr lang="ko-KR" altLang="en-US" dirty="0">
                <a:latin typeface="+mn-ea"/>
              </a:rPr>
              <a:t>기표들</a:t>
            </a:r>
          </a:p>
          <a:p>
            <a:r>
              <a:rPr lang="ko-KR" altLang="en-US" dirty="0">
                <a:latin typeface="+mn-ea"/>
              </a:rPr>
              <a:t>의미로 환원되지 않는 </a:t>
            </a:r>
            <a:r>
              <a:rPr lang="ko-KR" altLang="en-US" dirty="0">
                <a:latin typeface="+mn-ea"/>
              </a:rPr>
              <a:t>정서들</a:t>
            </a: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상담의 과정은 이러한 정서적 </a:t>
            </a:r>
            <a:r>
              <a:rPr lang="ko-KR" altLang="en-US" dirty="0" err="1">
                <a:latin typeface="+mn-ea"/>
              </a:rPr>
              <a:t>함축물들을</a:t>
            </a:r>
            <a:r>
              <a:rPr lang="ko-KR" altLang="en-US" dirty="0">
                <a:latin typeface="+mn-ea"/>
              </a:rPr>
              <a:t> 끊임없이 의미화 하는 과정</a:t>
            </a:r>
            <a:r>
              <a:rPr lang="en-US" altLang="ko-KR" dirty="0"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50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인문학과 예술의 치유적 효용성 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인문학과 예술의 기원은 선사시대로 거슬러 </a:t>
            </a:r>
            <a:r>
              <a:rPr lang="ko-KR" altLang="en-US" dirty="0" smtClean="0"/>
              <a:t>올라감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개인과 사회의 고통</a:t>
            </a:r>
            <a:r>
              <a:rPr lang="en-US" altLang="ko-KR" dirty="0"/>
              <a:t>, </a:t>
            </a:r>
            <a:r>
              <a:rPr lang="ko-KR" altLang="en-US" dirty="0"/>
              <a:t>두려움을 신화적 사유로 극복함</a:t>
            </a:r>
          </a:p>
          <a:p>
            <a:endParaRPr lang="en-US" altLang="ko-KR" dirty="0" smtClean="0"/>
          </a:p>
          <a:p>
            <a:r>
              <a:rPr lang="ko-KR" altLang="en-US" dirty="0"/>
              <a:t>인문학과 예술에는 정서를 경유하여 고통에 대한 통찰이 담겨져 있음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인문예술</a:t>
            </a:r>
            <a:r>
              <a:rPr lang="ko-KR" altLang="en-US" dirty="0" smtClean="0"/>
              <a:t> 콘텐츠는 </a:t>
            </a:r>
            <a:r>
              <a:rPr lang="ko-KR" altLang="en-US" dirty="0"/>
              <a:t>방어기제의 </a:t>
            </a:r>
            <a:r>
              <a:rPr lang="ko-KR" altLang="en-US" dirty="0" smtClean="0"/>
              <a:t>이완에 유리함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010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인문학과 예술의 치유적 효용성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95D65-0367-4D27-9313-D2FAD1D61EF1}"/>
              </a:ext>
            </a:extLst>
          </p:cNvPr>
          <p:cNvSpPr txBox="1"/>
          <p:nvPr/>
        </p:nvSpPr>
        <p:spPr>
          <a:xfrm>
            <a:off x="1610874" y="279765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고대 이집트 테베의 도서관</a:t>
            </a:r>
            <a:r>
              <a:rPr lang="en-US" altLang="ko-KR" dirty="0"/>
              <a:t> : “</a:t>
            </a:r>
            <a:r>
              <a:rPr lang="ko-KR" altLang="en-US" dirty="0"/>
              <a:t>영혼을 치유하는 곳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4EBEB-3DC9-44E5-AC93-4DBC73C446F7}"/>
              </a:ext>
            </a:extLst>
          </p:cNvPr>
          <p:cNvSpPr txBox="1"/>
          <p:nvPr/>
        </p:nvSpPr>
        <p:spPr>
          <a:xfrm>
            <a:off x="1562098" y="3533086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문학 활동은 고대로부터 치유의 역할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C9A05-3BDE-4A62-B2E3-B18A5DCC48AD}"/>
              </a:ext>
            </a:extLst>
          </p:cNvPr>
          <p:cNvSpPr txBox="1"/>
          <p:nvPr/>
        </p:nvSpPr>
        <p:spPr>
          <a:xfrm>
            <a:off x="953636" y="4279186"/>
            <a:ext cx="735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8BB2B5"/>
                </a:solidFill>
              </a:rPr>
              <a:t>수용적 방법과 표현적 방법</a:t>
            </a:r>
            <a:endParaRPr lang="en-US" altLang="ko-KR" dirty="0">
              <a:solidFill>
                <a:srgbClr val="8BB2B5"/>
              </a:solidFill>
            </a:endParaRPr>
          </a:p>
          <a:p>
            <a:pPr algn="ctr"/>
            <a:r>
              <a:rPr lang="en-US" altLang="ko-KR" dirty="0"/>
              <a:t>: </a:t>
            </a:r>
            <a:r>
              <a:rPr lang="ko-KR" altLang="en-US" dirty="0" smtClean="0"/>
              <a:t>문학작품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시쓰기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글쓰기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)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FCFA3-4597-466A-BA44-5C8A604634FE}"/>
              </a:ext>
            </a:extLst>
          </p:cNvPr>
          <p:cNvSpPr txBox="1"/>
          <p:nvPr/>
        </p:nvSpPr>
        <p:spPr>
          <a:xfrm>
            <a:off x="953636" y="5222332"/>
            <a:ext cx="735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8BB2B5"/>
                </a:solidFill>
              </a:rPr>
              <a:t>인문학과 예술이 결합되어 </a:t>
            </a:r>
            <a:r>
              <a:rPr lang="ko-KR" altLang="en-US" dirty="0">
                <a:solidFill>
                  <a:srgbClr val="8BB2B5"/>
                </a:solidFill>
              </a:rPr>
              <a:t>치유에 시너지 효과를 발휘함</a:t>
            </a:r>
            <a:endParaRPr lang="en-US" altLang="ko-KR" dirty="0">
              <a:solidFill>
                <a:srgbClr val="8BB2B5"/>
              </a:solidFill>
            </a:endParaRPr>
          </a:p>
          <a:p>
            <a:pPr algn="ctr"/>
            <a:r>
              <a:rPr lang="en-US" altLang="ko-KR" dirty="0"/>
              <a:t>: “</a:t>
            </a:r>
            <a:r>
              <a:rPr lang="ko-KR" altLang="en-US" dirty="0" smtClean="0"/>
              <a:t>인문예술치료</a:t>
            </a:r>
            <a:r>
              <a:rPr lang="en-US" altLang="ko-KR" dirty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51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916832"/>
            <a:ext cx="3943350" cy="28575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825302"/>
            <a:ext cx="44644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58" y="928670"/>
            <a:ext cx="4429156" cy="4214842"/>
          </a:xfrm>
          <a:prstGeom prst="rect">
            <a:avLst/>
          </a:prstGeom>
        </p:spPr>
      </p:pic>
      <p:pic>
        <p:nvPicPr>
          <p:cNvPr id="5" name="그림 4" descr="untitle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6" y="857232"/>
            <a:ext cx="4071966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95" y="1214422"/>
            <a:ext cx="4714907" cy="3257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84" y="5072074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죽음의 승리</a:t>
            </a:r>
            <a:r>
              <a:rPr lang="en-US" altLang="ko-KR" dirty="0"/>
              <a:t>(</a:t>
            </a:r>
            <a:r>
              <a:rPr lang="ko-KR" altLang="en-US" dirty="0" err="1"/>
              <a:t>피터</a:t>
            </a:r>
            <a:r>
              <a:rPr lang="ko-KR" altLang="en-US" dirty="0"/>
              <a:t> </a:t>
            </a:r>
            <a:r>
              <a:rPr lang="ko-KR" altLang="en-US" dirty="0" err="1"/>
              <a:t>브뤼겔</a:t>
            </a:r>
            <a:r>
              <a:rPr lang="en-US" altLang="ko-KR" dirty="0"/>
              <a:t>):</a:t>
            </a:r>
            <a:r>
              <a:rPr lang="ko-KR" altLang="en-US" dirty="0"/>
              <a:t>흑사병</a:t>
            </a:r>
          </a:p>
        </p:txBody>
      </p:sp>
    </p:spTree>
    <p:extLst>
      <p:ext uri="{BB962C8B-B14F-4D97-AF65-F5344CB8AC3E}">
        <p14:creationId xmlns:p14="http://schemas.microsoft.com/office/powerpoint/2010/main" val="41577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07642"/>
            <a:ext cx="3672408" cy="286131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70148"/>
            <a:ext cx="4536504" cy="273630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3212976"/>
            <a:ext cx="808672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ct val="150000"/>
          </a:lnSpc>
          <a:defRPr sz="1050" b="1" dirty="0">
            <a:solidFill>
              <a:schemeClr val="bg1"/>
            </a:solidFill>
            <a:latin typeface="나눔고딕 ExtraBold" pitchFamily="50" charset="-127"/>
            <a:ea typeface="나눔고딕 ExtraBold" pitchFamily="50" charset="-127"/>
          </a:defRPr>
        </a:defPPr>
      </a:lstStyle>
    </a:spDef>
    <a:lnDef>
      <a:spPr bwMode="auto">
        <a:ln>
          <a:prstDash val="dash"/>
          <a:headEnd type="none" w="med" len="med"/>
          <a:tailEnd type="arrow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3F3F3"/>
              </a:solidFill>
            </a14:hiddenFill>
          </a:ext>
          <a:ext uri="{91240B29-F687-4F45-9708-019B960494DF}">
            <a14:hiddenLine xmlns:a14="http://schemas.microsoft.com/office/drawing/2010/main" w="12700" cap="rnd" algn="ctr">
              <a:solidFill>
                <a:schemeClr val="bg2"/>
              </a:solidFill>
              <a:prstDash val="sysDot"/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fontAlgn="auto" hangingPunct="1">
          <a:spcBef>
            <a:spcPts val="0"/>
          </a:spcBef>
          <a:spcAft>
            <a:spcPts val="0"/>
          </a:spcAft>
          <a:defRPr sz="9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1428</TotalTime>
  <Words>2050</Words>
  <Application>Microsoft Office PowerPoint</Application>
  <PresentationFormat>와이드스크린</PresentationFormat>
  <Paragraphs>301</Paragraphs>
  <Slides>53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53</vt:i4>
      </vt:variant>
    </vt:vector>
  </HeadingPairs>
  <TitlesOfParts>
    <vt:vector size="65" baseType="lpstr">
      <vt:lpstr>굴림</vt:lpstr>
      <vt:lpstr>나눔고딕</vt:lpstr>
      <vt:lpstr>나눔고딕 ExtraBold</vt:lpstr>
      <vt:lpstr>돋움</vt:lpstr>
      <vt:lpstr>Calibri</vt:lpstr>
      <vt:lpstr>Calibri Light</vt:lpstr>
      <vt:lpstr>Tahoma</vt:lpstr>
      <vt:lpstr>Tempus Sans ITC</vt:lpstr>
      <vt:lpstr>Wingdings</vt:lpstr>
      <vt:lpstr>맑은 고딕</vt:lpstr>
      <vt:lpstr>추억</vt:lpstr>
      <vt:lpstr>2_기본 디자인</vt:lpstr>
      <vt:lpstr>강원대학교 인문예술치료 입문 </vt:lpstr>
      <vt:lpstr>1차시 : 인문예술 치료에서 치유의 의미               – 병과 치유</vt:lpstr>
      <vt:lpstr>1-1차시 목차</vt:lpstr>
      <vt:lpstr>학습목표</vt:lpstr>
      <vt:lpstr>인문 예술 치료란 무엇인가?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질병의 역사(자연사)</vt:lpstr>
      <vt:lpstr>질병</vt:lpstr>
      <vt:lpstr>치유 治癒</vt:lpstr>
      <vt:lpstr>육체의 병/마음의 병</vt:lpstr>
      <vt:lpstr>인문예술치료와 의학치료와의 차이점 </vt:lpstr>
      <vt:lpstr>요점 정리</vt:lpstr>
      <vt:lpstr>정신(마음) 병에 대한 현대까지의 논의</vt:lpstr>
      <vt:lpstr>데카르트의 실체 이원론</vt:lpstr>
      <vt:lpstr>감각 생리학</vt:lpstr>
      <vt:lpstr>PowerPoint 프레젠테이션</vt:lpstr>
      <vt:lpstr>PowerPoint 프레젠테이션</vt:lpstr>
      <vt:lpstr>PowerPoint 프레젠테이션</vt:lpstr>
      <vt:lpstr>PowerPoint 프레젠테이션</vt:lpstr>
      <vt:lpstr>정신적 문제에 대한 접근의 역사</vt:lpstr>
      <vt:lpstr>PowerPoint 프레젠테이션</vt:lpstr>
      <vt:lpstr>광기(madness) 에 대하여(고대) </vt:lpstr>
      <vt:lpstr>PowerPoint 프레젠테이션</vt:lpstr>
      <vt:lpstr>PowerPoint 프레젠테이션</vt:lpstr>
      <vt:lpstr>PowerPoint 프레젠테이션</vt:lpstr>
      <vt:lpstr>중세시대의 광기</vt:lpstr>
      <vt:lpstr>이성과 합리성</vt:lpstr>
      <vt:lpstr>PowerPoint 프레젠테이션</vt:lpstr>
      <vt:lpstr>“멜랑콜리의 유행Fashionable Melancholy” (19세기 이후)</vt:lpstr>
      <vt:lpstr>PowerPoint 프레젠테이션</vt:lpstr>
      <vt:lpstr>히스테리(신경증)의 간단한 역사</vt:lpstr>
      <vt:lpstr>PowerPoint 프레젠테이션</vt:lpstr>
      <vt:lpstr>PowerPoint 프레젠테이션</vt:lpstr>
      <vt:lpstr>건강을 바라보는 관점의 변환              그리고 필요성</vt:lpstr>
      <vt:lpstr>생의학(biomedecine)적 입장에서 본 건강</vt:lpstr>
      <vt:lpstr>생성적 관점에서 본 건강</vt:lpstr>
      <vt:lpstr>PowerPoint 프레젠테이션</vt:lpstr>
      <vt:lpstr>질병/건강/치유에 대한                          새로운 패러다임의 필요성</vt:lpstr>
      <vt:lpstr>세계보건기구(WHO)의 건강에 대한 정의</vt:lpstr>
      <vt:lpstr>인문 예술 치료란 무엇인가? </vt:lpstr>
      <vt:lpstr>PowerPoint 프레젠테이션</vt:lpstr>
      <vt:lpstr>PowerPoint 프레젠테이션</vt:lpstr>
      <vt:lpstr>토킹 큐어(Talking Cure)</vt:lpstr>
      <vt:lpstr>자유 연상 (Free Association)</vt:lpstr>
      <vt:lpstr>다양한 치료 환경 조성의 필요성</vt:lpstr>
      <vt:lpstr>의미 생성의 과정이란 무엇인가?</vt:lpstr>
      <vt:lpstr>인문학과 예술의 치유적 효용성 1</vt:lpstr>
      <vt:lpstr>인문학과 예술의 치유적 효용성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인문예술치료 입문 1</dc:title>
  <dc:creator>my</dc:creator>
  <cp:lastModifiedBy>정락길</cp:lastModifiedBy>
  <cp:revision>47</cp:revision>
  <dcterms:created xsi:type="dcterms:W3CDTF">2018-03-06T06:41:04Z</dcterms:created>
  <dcterms:modified xsi:type="dcterms:W3CDTF">2019-11-05T05:26:38Z</dcterms:modified>
</cp:coreProperties>
</file>