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39" r:id="rId3"/>
    <p:sldId id="340" r:id="rId4"/>
    <p:sldId id="341" r:id="rId5"/>
    <p:sldId id="342" r:id="rId6"/>
    <p:sldId id="343" r:id="rId7"/>
    <p:sldId id="260" r:id="rId8"/>
    <p:sldId id="289" r:id="rId9"/>
    <p:sldId id="290" r:id="rId10"/>
    <p:sldId id="262" r:id="rId11"/>
    <p:sldId id="259" r:id="rId12"/>
    <p:sldId id="303" r:id="rId13"/>
    <p:sldId id="294" r:id="rId14"/>
    <p:sldId id="295" r:id="rId15"/>
    <p:sldId id="296" r:id="rId16"/>
    <p:sldId id="297" r:id="rId17"/>
    <p:sldId id="298" r:id="rId18"/>
    <p:sldId id="301" r:id="rId19"/>
    <p:sldId id="299" r:id="rId20"/>
    <p:sldId id="302" r:id="rId21"/>
    <p:sldId id="300" r:id="rId22"/>
    <p:sldId id="264" r:id="rId23"/>
    <p:sldId id="282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6" r:id="rId40"/>
    <p:sldId id="317" r:id="rId41"/>
    <p:sldId id="318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2" y="2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4C57-B7BF-4842-AA48-EC4E50CA406E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E6F4-01C8-4CC0-A6A4-FE1204804B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26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FDE856-2F27-4687-B734-B7E15610CE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276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059B01-0752-476B-B185-4D72F9257EDD}" type="datetimeFigureOut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DCB2EB-6CD6-4F5D-A32E-C6F0E6120A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영화 치료 졸업시험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정락길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글과 그림에 대한 이중적 질문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아동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자유로운 상상을 통한 방어기제의 완화</a:t>
            </a:r>
            <a:endParaRPr lang="en-US" altLang="ko-KR" dirty="0" smtClean="0"/>
          </a:p>
          <a:p>
            <a:r>
              <a:rPr lang="ko-KR" altLang="en-US" dirty="0" smtClean="0"/>
              <a:t>놀이적인 특성</a:t>
            </a:r>
            <a:endParaRPr lang="en-US" altLang="ko-KR" dirty="0" smtClean="0"/>
          </a:p>
          <a:p>
            <a:r>
              <a:rPr lang="ko-KR" altLang="en-US" dirty="0" smtClean="0"/>
              <a:t>단순하고 압축적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치료적 집중에 유리</a:t>
            </a:r>
            <a:endParaRPr lang="en-US" altLang="ko-KR" dirty="0" smtClean="0"/>
          </a:p>
          <a:p>
            <a:r>
              <a:rPr lang="ko-KR" altLang="en-US" dirty="0" smtClean="0"/>
              <a:t>구조화된 질문의 구축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 책의 치료적 활용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그림책 읽기</a:t>
            </a:r>
            <a:endParaRPr lang="ko-KR" altLang="en-US" dirty="0"/>
          </a:p>
        </p:txBody>
      </p:sp>
      <p:sp>
        <p:nvSpPr>
          <p:cNvPr id="4" name="이등변 삼각형 3"/>
          <p:cNvSpPr/>
          <p:nvPr/>
        </p:nvSpPr>
        <p:spPr>
          <a:xfrm>
            <a:off x="642910" y="2571744"/>
            <a:ext cx="3429024" cy="2643206"/>
          </a:xfrm>
          <a:prstGeom prst="triangle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rot="16200000" flipV="1">
            <a:off x="2857489" y="5143512"/>
            <a:ext cx="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stCxn id="4" idx="1"/>
            <a:endCxn id="4" idx="3"/>
          </p:cNvCxnSpPr>
          <p:nvPr/>
        </p:nvCxnSpPr>
        <p:spPr>
          <a:xfrm rot="10800000" flipH="1" flipV="1">
            <a:off x="1500166" y="3893346"/>
            <a:ext cx="857256" cy="13216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이등변 삼각형 19"/>
          <p:cNvSpPr/>
          <p:nvPr/>
        </p:nvSpPr>
        <p:spPr>
          <a:xfrm>
            <a:off x="5214942" y="2571744"/>
            <a:ext cx="3429024" cy="2643206"/>
          </a:xfrm>
          <a:prstGeom prst="triangle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>
            <a:stCxn id="20" idx="1"/>
            <a:endCxn id="20" idx="3"/>
          </p:cNvCxnSpPr>
          <p:nvPr/>
        </p:nvCxnSpPr>
        <p:spPr>
          <a:xfrm rot="10800000" flipH="1" flipV="1">
            <a:off x="6072198" y="3893346"/>
            <a:ext cx="857256" cy="132160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28662" y="2143116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새로운 그림에 대한 해석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596" y="5143512"/>
            <a:ext cx="94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대상체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14546" y="5143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글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14744" y="51435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그림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501090" y="5143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글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72264" y="51435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그림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14876" y="5214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대상체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72132" y="2143116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새로운 그림에 대한 해석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2910" y="3571876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글에 대한 해석</a:t>
            </a:r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29190" y="3643314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그림에 대한 해석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3688" y="116632"/>
            <a:ext cx="5633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1031748"/>
            <a:ext cx="6751320" cy="4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사진의 특수성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사진은 </a:t>
            </a:r>
            <a:r>
              <a:rPr lang="ko-KR" altLang="en-US" dirty="0" smtClean="0">
                <a:solidFill>
                  <a:srgbClr val="FF0000"/>
                </a:solidFill>
              </a:rPr>
              <a:t>도상인 동시에 지표이다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대상을 거의 똑같이 재현하는 도상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시각적 차원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빛의 흔적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앞의 사진과 비교</a:t>
            </a:r>
            <a:endParaRPr lang="en-US" altLang="ko-KR" dirty="0" smtClean="0"/>
          </a:p>
          <a:p>
            <a:r>
              <a:rPr lang="ko-KR" altLang="en-US" dirty="0" smtClean="0"/>
              <a:t>지표로서의 사진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사진의 모호성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8311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4800" b="1" dirty="0" err="1">
                <a:solidFill>
                  <a:schemeClr val="bg1"/>
                </a:solidFill>
                <a:latin typeface="-미소M" pitchFamily="18" charset="-127"/>
                <a:ea typeface="-미소M" pitchFamily="18" charset="-127"/>
              </a:rPr>
              <a:t>롤랑</a:t>
            </a:r>
            <a:r>
              <a:rPr lang="ko-KR" altLang="en-US" sz="4800" b="1" dirty="0">
                <a:solidFill>
                  <a:schemeClr val="bg1"/>
                </a:solidFill>
                <a:latin typeface="-미소M" pitchFamily="18" charset="-127"/>
                <a:ea typeface="-미소M" pitchFamily="18" charset="-127"/>
              </a:rPr>
              <a:t> </a:t>
            </a:r>
            <a:r>
              <a:rPr lang="ko-KR" altLang="en-US" sz="4800" b="1" dirty="0" err="1">
                <a:solidFill>
                  <a:schemeClr val="bg1"/>
                </a:solidFill>
                <a:latin typeface="-미소M" pitchFamily="18" charset="-127"/>
                <a:ea typeface="-미소M" pitchFamily="18" charset="-127"/>
              </a:rPr>
              <a:t>바르트</a:t>
            </a:r>
            <a:r>
              <a:rPr lang="ko-KR" altLang="en-US" sz="4800" b="1" dirty="0">
                <a:solidFill>
                  <a:schemeClr val="bg1"/>
                </a:solidFill>
                <a:latin typeface="-미소M" pitchFamily="18" charset="-127"/>
                <a:ea typeface="-미소M" pitchFamily="18" charset="-127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-미소M" pitchFamily="18" charset="-127"/>
                <a:ea typeface="-미소M" pitchFamily="18" charset="-127"/>
              </a:rPr>
              <a:t>Roland Barthes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1448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ko-KR" altLang="en-US" sz="3100" dirty="0">
                <a:latin typeface="Na@산하" pitchFamily="18" charset="-127"/>
                <a:ea typeface="Na@산하" pitchFamily="18" charset="-127"/>
              </a:rPr>
              <a:t>프랑스 문학계의 대표적인 문학 비평가이자 기호학자</a:t>
            </a:r>
            <a:r>
              <a:rPr lang="en-US" altLang="ko-KR" sz="3100" dirty="0">
                <a:latin typeface="Na@산하" pitchFamily="18" charset="-127"/>
                <a:ea typeface="Na@산하" pitchFamily="18" charset="-127"/>
              </a:rPr>
              <a:t>.</a:t>
            </a:r>
          </a:p>
          <a:p>
            <a:r>
              <a:rPr lang="en-US" altLang="ko-KR" sz="3100" dirty="0">
                <a:latin typeface="Na@산하" pitchFamily="18" charset="-127"/>
                <a:ea typeface="Na@산하" pitchFamily="18" charset="-127"/>
              </a:rPr>
              <a:t>"</a:t>
            </a:r>
            <a:r>
              <a:rPr lang="ko-KR" altLang="en-US" sz="3100" dirty="0">
                <a:latin typeface="Na@산하" pitchFamily="18" charset="-127"/>
                <a:ea typeface="Na@산하" pitchFamily="18" charset="-127"/>
              </a:rPr>
              <a:t>사진적 메시지</a:t>
            </a:r>
            <a:r>
              <a:rPr lang="ko-KR" altLang="en-US" sz="3100" dirty="0">
                <a:latin typeface="굴림"/>
                <a:ea typeface="Na@산하" pitchFamily="18" charset="-127"/>
              </a:rPr>
              <a:t>”</a:t>
            </a:r>
            <a:r>
              <a:rPr lang="ko-KR" altLang="en-US" sz="3100" dirty="0">
                <a:latin typeface="Na@산하" pitchFamily="18" charset="-127"/>
                <a:ea typeface="Na@산하" pitchFamily="18" charset="-127"/>
              </a:rPr>
              <a:t>가 갖는 기호학적 위상을 밝혀 보고자 함</a:t>
            </a:r>
            <a:r>
              <a:rPr lang="en-US" altLang="ko-KR" sz="3100" dirty="0">
                <a:latin typeface="Na@산하" pitchFamily="18" charset="-127"/>
                <a:ea typeface="Na@산하" pitchFamily="18" charset="-127"/>
              </a:rPr>
              <a:t>.</a:t>
            </a:r>
          </a:p>
          <a:p>
            <a:r>
              <a:rPr lang="ko-KR" altLang="en-US" sz="3100" dirty="0">
                <a:latin typeface="Na@산하" pitchFamily="18" charset="-127"/>
                <a:ea typeface="Na@산하" pitchFamily="18" charset="-127"/>
              </a:rPr>
              <a:t>사진에서 매체에 따르는 효과가 아닌 본질적인 구조에 관심을 가짐</a:t>
            </a:r>
            <a:r>
              <a:rPr lang="en-US" altLang="ko-KR" sz="3100" dirty="0">
                <a:latin typeface="Na@산하" pitchFamily="18" charset="-127"/>
                <a:ea typeface="Na@산하" pitchFamily="18" charset="-127"/>
              </a:rPr>
              <a:t>.</a:t>
            </a:r>
          </a:p>
          <a:p>
            <a:r>
              <a:rPr lang="en-US" altLang="ko-KR" sz="3100" b="1" dirty="0">
                <a:latin typeface="굴림"/>
                <a:ea typeface="Na@산하" pitchFamily="18" charset="-127"/>
              </a:rPr>
              <a:t>‘</a:t>
            </a:r>
            <a:r>
              <a:rPr lang="ko-KR" altLang="en-US" sz="3100" b="1" dirty="0">
                <a:latin typeface="Na@산하" pitchFamily="18" charset="-127"/>
                <a:ea typeface="Na@산하" pitchFamily="18" charset="-127"/>
              </a:rPr>
              <a:t>밝은 방</a:t>
            </a:r>
            <a:r>
              <a:rPr lang="ko-KR" altLang="en-US" sz="3100" dirty="0">
                <a:latin typeface="굴림"/>
                <a:ea typeface="Na@산하" pitchFamily="18" charset="-127"/>
              </a:rPr>
              <a:t>’</a:t>
            </a:r>
            <a:r>
              <a:rPr lang="ko-KR" altLang="en-US" sz="3100" dirty="0">
                <a:latin typeface="Na@산하" pitchFamily="18" charset="-127"/>
                <a:ea typeface="Na@산하" pitchFamily="18" charset="-127"/>
              </a:rPr>
              <a:t>은 어머니의 타계를 계기로 사진에        대해 펼쳐낸 단상들을 일관된 구도에 따라           담아내고 있음</a:t>
            </a:r>
            <a:r>
              <a:rPr lang="en-US" altLang="ko-KR" sz="3100" dirty="0">
                <a:latin typeface="Na@산하" pitchFamily="18" charset="-127"/>
                <a:ea typeface="Na@산하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4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8" name="Group 60"/>
          <p:cNvGraphicFramePr>
            <a:graphicFrameLocks noGrp="1"/>
          </p:cNvGraphicFramePr>
          <p:nvPr>
            <p:ph idx="1"/>
          </p:nvPr>
        </p:nvGraphicFramePr>
        <p:xfrm>
          <a:off x="468313" y="404813"/>
          <a:ext cx="8229600" cy="487330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4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스투디움</a:t>
                      </a:r>
                      <a:endParaRPr kumimoji="1" lang="ko-KR" alt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a@산하" pitchFamily="18" charset="-127"/>
                        <a:ea typeface="Na@산하" pitchFamily="18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푼크툼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문화적으로 재현된 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존재적인 것</a:t>
                      </a:r>
                      <a:r>
                        <a:rPr kumimoji="1" lang="en-US" altLang="ko-KR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, </a:t>
                      </a:r>
                      <a:r>
                        <a:rPr kumimoji="1" lang="ko-KR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사적인 것</a:t>
                      </a:r>
                      <a:r>
                        <a:rPr kumimoji="1" lang="en-US" altLang="ko-KR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, </a:t>
                      </a:r>
                      <a:r>
                        <a:rPr kumimoji="1" lang="ko-KR" altLang="en-US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코드화되지 않는 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교양적으로 정보</a:t>
                      </a:r>
                      <a:r>
                        <a:rPr kumimoji="1" lang="en-US" altLang="ko-K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,</a:t>
                      </a:r>
                      <a:r>
                        <a:rPr kumimoji="1" lang="ko-KR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재현</a:t>
                      </a:r>
                      <a:r>
                        <a:rPr kumimoji="1" lang="en-US" altLang="ko-K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,</a:t>
                      </a:r>
                      <a:r>
                        <a:rPr kumimoji="1" lang="ko-KR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놀라움</a:t>
                      </a:r>
                      <a:r>
                        <a:rPr kumimoji="1" lang="en-US" altLang="ko-K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, </a:t>
                      </a:r>
                      <a:r>
                        <a:rPr kumimoji="1" lang="ko-KR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부러움의 감정을 일으킨다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Na@산하" pitchFamily="18" charset="-127"/>
                          <a:ea typeface="Na@산하" pitchFamily="18" charset="-127"/>
                        </a:rPr>
                        <a:t>나를 정신적으로 찌르고 상처를 주며 타박상을 입힌다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8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코드없는</a:t>
            </a:r>
            <a:r>
              <a:rPr lang="ko-KR" altLang="en-US" dirty="0" smtClean="0"/>
              <a:t> 메시지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스튜디움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푼크툼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기 </a:t>
            </a:r>
            <a:r>
              <a:rPr lang="ko-KR" altLang="en-US" dirty="0" err="1" smtClean="0"/>
              <a:t>고티에</a:t>
            </a:r>
            <a:r>
              <a:rPr lang="en-US" altLang="ko-KR" dirty="0" smtClean="0"/>
              <a:t>(Guy Gautier): </a:t>
            </a:r>
            <a:r>
              <a:rPr lang="ko-KR" altLang="en-US" dirty="0" smtClean="0"/>
              <a:t>이</a:t>
            </a:r>
            <a:r>
              <a:rPr lang="ko-KR" altLang="en-US" b="1" dirty="0" smtClean="0"/>
              <a:t>미지 읽기는 애초에 모호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가능한 해석의 조합은 무궁함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기표는 맥락 속에서만 기능하여 맥락에서 분리되어서는 어떤 확고한 의미도 존재하지 않는다</a:t>
            </a:r>
            <a:r>
              <a:rPr lang="en-US" altLang="ko-KR" b="1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사진에 대하여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2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85860"/>
            <a:ext cx="6572296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사진은 대상의 존재를 지시하거나 증명하는 것이 아니라 단지 대상과 연결되어 있다는 </a:t>
            </a:r>
            <a:r>
              <a:rPr lang="ko-KR" altLang="en-US" dirty="0" smtClean="0">
                <a:solidFill>
                  <a:srgbClr val="FF0000"/>
                </a:solidFill>
              </a:rPr>
              <a:t>개연성</a:t>
            </a:r>
            <a:r>
              <a:rPr lang="ko-KR" altLang="en-US" dirty="0" smtClean="0"/>
              <a:t>을 가질 뿐이다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그 개연성을 구축하는 것은 </a:t>
            </a:r>
            <a:r>
              <a:rPr lang="ko-KR" altLang="en-US" dirty="0" smtClean="0">
                <a:solidFill>
                  <a:srgbClr val="FF0000"/>
                </a:solidFill>
              </a:rPr>
              <a:t>기억과 담론</a:t>
            </a:r>
            <a:r>
              <a:rPr lang="ko-KR" altLang="en-US" dirty="0" smtClean="0"/>
              <a:t>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사진이 의미를 구현하기 위해서는 기억과 담론이 구체성과 특수성을 부여하기 위해 기억과 담론이 사진에 개입하는 과정에서 사진의 </a:t>
            </a:r>
            <a:r>
              <a:rPr lang="ko-KR" altLang="en-US" dirty="0" err="1" smtClean="0">
                <a:solidFill>
                  <a:srgbClr val="FF0000"/>
                </a:solidFill>
              </a:rPr>
              <a:t>도상성</a:t>
            </a:r>
            <a:r>
              <a:rPr lang="ko-KR" altLang="en-US" dirty="0" err="1" smtClean="0"/>
              <a:t>이</a:t>
            </a:r>
            <a:r>
              <a:rPr lang="ko-KR" altLang="en-US" dirty="0" smtClean="0"/>
              <a:t> 작동한다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사진의 특수성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20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49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b="1" smtClean="0">
                <a:ea typeface="굴림" panose="020B0600000101010101" pitchFamily="50" charset="-127"/>
              </a:rPr>
              <a:t>Thematic Apperception Test (TAT)</a:t>
            </a:r>
            <a:r>
              <a:rPr lang="en-US" altLang="ko-KR" smtClean="0">
                <a:ea typeface="굴림" panose="020B0600000101010101" pitchFamily="50" charset="-127"/>
              </a:rPr>
              <a:t/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(</a:t>
            </a:r>
            <a:r>
              <a:rPr lang="ko-KR" altLang="en-US" smtClean="0">
                <a:ea typeface="굴림" panose="020B0600000101010101" pitchFamily="50" charset="-127"/>
              </a:rPr>
              <a:t>주제통각검사</a:t>
            </a:r>
            <a:r>
              <a:rPr lang="en-US" altLang="ko-KR" smtClean="0">
                <a:ea typeface="굴림" panose="020B0600000101010101" pitchFamily="50" charset="-127"/>
              </a:rPr>
              <a:t>)</a:t>
            </a:r>
            <a:br>
              <a:rPr lang="en-US" altLang="ko-KR" smtClean="0">
                <a:ea typeface="굴림" panose="020B0600000101010101" pitchFamily="50" charset="-127"/>
              </a:rPr>
            </a:br>
            <a:r>
              <a:rPr lang="en-US" altLang="ko-KR" smtClean="0">
                <a:ea typeface="굴림" panose="020B0600000101010101" pitchFamily="50" charset="-127"/>
              </a:rPr>
              <a:t>(</a:t>
            </a:r>
            <a:r>
              <a:rPr lang="en-US" altLang="ko-KR" sz="3200" smtClean="0">
                <a:ea typeface="굴림" panose="020B0600000101010101" pitchFamily="50" charset="-127"/>
              </a:rPr>
              <a:t>Henry Murray : </a:t>
            </a:r>
            <a:r>
              <a:rPr lang="en-US" altLang="ko-KR" sz="3200" smtClean="0"/>
              <a:t>1936</a:t>
            </a:r>
            <a:r>
              <a:rPr lang="ko-KR" altLang="en-US" sz="3200" smtClean="0"/>
              <a:t>년 </a:t>
            </a:r>
            <a:r>
              <a:rPr lang="en-US" altLang="ko-KR" sz="3200" smtClean="0"/>
              <a:t>Harvard </a:t>
            </a:r>
            <a:r>
              <a:rPr lang="ko-KR" altLang="en-US" sz="3200" smtClean="0"/>
              <a:t>대학의 </a:t>
            </a:r>
            <a:r>
              <a:rPr lang="en-US" altLang="ko-KR" sz="3200" smtClean="0"/>
              <a:t>Psychological Clinic</a:t>
            </a:r>
            <a:r>
              <a:rPr lang="ko-KR" altLang="en-US" sz="3200" smtClean="0"/>
              <a:t>에서 소개된 도판이 </a:t>
            </a:r>
            <a:r>
              <a:rPr lang="en-US" altLang="ko-KR" sz="3200" smtClean="0"/>
              <a:t>1943</a:t>
            </a:r>
            <a:r>
              <a:rPr lang="ko-KR" altLang="en-US" sz="3200" smtClean="0"/>
              <a:t>년까지 </a:t>
            </a:r>
            <a:r>
              <a:rPr lang="en-US" altLang="ko-KR" sz="3200" smtClean="0"/>
              <a:t>3</a:t>
            </a:r>
            <a:r>
              <a:rPr lang="ko-KR" altLang="en-US" sz="3200" smtClean="0"/>
              <a:t>회 개정되면서 </a:t>
            </a:r>
            <a:r>
              <a:rPr lang="en-US" altLang="ko-KR" sz="3200" smtClean="0"/>
              <a:t>Murray</a:t>
            </a:r>
            <a:r>
              <a:rPr lang="ko-KR" altLang="en-US" sz="3200" smtClean="0"/>
              <a:t>에 의해 </a:t>
            </a:r>
            <a:r>
              <a:rPr lang="en-US" altLang="ko-KR" sz="3200" smtClean="0"/>
              <a:t>31</a:t>
            </a:r>
            <a:r>
              <a:rPr lang="ko-KR" altLang="en-US" sz="3200" smtClean="0"/>
              <a:t>매로 표준화되었고 검사 요강이 출판되었다</a:t>
            </a:r>
            <a:r>
              <a:rPr lang="en-US" altLang="ko-KR" sz="3200" smtClean="0"/>
              <a:t>. )</a:t>
            </a:r>
            <a:endParaRPr lang="en-US" altLang="ko-KR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48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5253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사진은 시공간적으로 떨어져 있는 대상의 존재를 증명한다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시공간적 거리에 개인적 혹은 사회적 기억과 욕망이 투사되는데 여기에서 감성적 힘이 작용한다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사진에는 지표성과 </a:t>
            </a:r>
            <a:r>
              <a:rPr lang="ko-KR" altLang="en-US" dirty="0" err="1" smtClean="0"/>
              <a:t>도상성이</a:t>
            </a:r>
            <a:r>
              <a:rPr lang="ko-KR" altLang="en-US" dirty="0" smtClean="0"/>
              <a:t> 동시에 작동함으로써 의미가 생성된다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왜 사진은 치료적으로 유용한가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006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사진을 통한 상담 기법 </a:t>
            </a:r>
            <a:r>
              <a:rPr lang="en-US" altLang="ko-KR" dirty="0" smtClean="0"/>
              <a:t>=</a:t>
            </a:r>
            <a:r>
              <a:rPr lang="ko-KR" altLang="en-US" dirty="0" smtClean="0"/>
              <a:t>개인적인 스냅 사진과 가족 </a:t>
            </a:r>
            <a:r>
              <a:rPr lang="ko-KR" altLang="en-US" dirty="0" err="1" smtClean="0"/>
              <a:t>사진등</a:t>
            </a:r>
            <a:r>
              <a:rPr lang="ko-KR" altLang="en-US" dirty="0" smtClean="0"/>
              <a:t> 다양하게 이용 가능</a:t>
            </a:r>
            <a:endParaRPr lang="en-US" altLang="ko-KR" dirty="0" smtClean="0"/>
          </a:p>
          <a:p>
            <a:r>
              <a:rPr lang="ko-KR" altLang="en-US" dirty="0" smtClean="0"/>
              <a:t>감정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기억에 대한 접근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사진의 치료적 활용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071538" y="428625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내담자들이</a:t>
                      </a:r>
                      <a:r>
                        <a:rPr lang="ko-KR" altLang="en-US" dirty="0" smtClean="0"/>
                        <a:t> 찍거나 만든 사진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타인들이 찍은 내담자의 사진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자신과 연관된 다양한 사진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물건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풍경 등등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가족 </a:t>
                      </a:r>
                      <a:r>
                        <a:rPr lang="ko-KR" altLang="en-US" dirty="0" err="1" smtClean="0"/>
                        <a:t>앨범등의</a:t>
                      </a:r>
                      <a:r>
                        <a:rPr lang="ko-KR" altLang="en-US" dirty="0" smtClean="0"/>
                        <a:t> 전기적 사진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투사적 사진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85794"/>
            <a:ext cx="1847850" cy="2476500"/>
          </a:xfrm>
          <a:prstGeom prst="rect">
            <a:avLst/>
          </a:prstGeom>
        </p:spPr>
      </p:pic>
      <p:pic>
        <p:nvPicPr>
          <p:cNvPr id="3" name="그림 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000108"/>
            <a:ext cx="1895475" cy="2409825"/>
          </a:xfrm>
          <a:prstGeom prst="rect">
            <a:avLst/>
          </a:prstGeom>
        </p:spPr>
      </p:pic>
      <p:pic>
        <p:nvPicPr>
          <p:cNvPr id="4" name="그림 3" descr="imagesS5Z5ZE6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000504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영화치료의 종류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/>
          </p:nvPr>
        </p:nvGraphicFramePr>
        <p:xfrm>
          <a:off x="1492558" y="2618910"/>
          <a:ext cx="6172200" cy="216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                      감상영화치료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                      </a:t>
                      </a:r>
                      <a:r>
                        <a:rPr lang="ko-KR" altLang="en-US" sz="1400" dirty="0" smtClean="0"/>
                        <a:t>표현영화치료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464"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                                                                                                  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              </a:t>
                      </a:r>
                    </a:p>
                    <a:p>
                      <a:pPr latinLnBrk="1"/>
                      <a:r>
                        <a:rPr lang="en-US" altLang="ko-KR" sz="1400" dirty="0" smtClean="0"/>
                        <a:t>                </a:t>
                      </a:r>
                      <a:r>
                        <a:rPr lang="ko-KR" altLang="en-US" sz="1400" dirty="0" smtClean="0"/>
                        <a:t>자기 조력적 영화치료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smtClean="0"/>
                        <a:t>   영상 </a:t>
                      </a:r>
                      <a:r>
                        <a:rPr lang="ko-KR" altLang="en-US" sz="1400" dirty="0" err="1" smtClean="0"/>
                        <a:t>테라피</a:t>
                      </a:r>
                      <a:r>
                        <a:rPr lang="ko-KR" altLang="en-US" sz="1400" dirty="0" smtClean="0"/>
                        <a:t> 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    (</a:t>
                      </a:r>
                      <a:r>
                        <a:rPr lang="ko-KR" altLang="en-US" sz="1400" dirty="0" smtClean="0"/>
                        <a:t>영상편지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영상 다이어리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영상자화상 만들기 등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상호 작용적 </a:t>
                      </a:r>
                      <a:endParaRPr lang="en-US" altLang="ko-KR" sz="1400" dirty="0" smtClean="0"/>
                    </a:p>
                    <a:p>
                      <a:pPr latinLnBrk="1"/>
                      <a:r>
                        <a:rPr lang="ko-KR" altLang="en-US" sz="1400" dirty="0" err="1" smtClean="0"/>
                        <a:t>영화치료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 smtClean="0"/>
                        <a:t>심영섭</a:t>
                      </a:r>
                      <a:r>
                        <a:rPr lang="en-US" altLang="ko-KR" sz="1400" dirty="0" smtClean="0"/>
                        <a:t>)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지시적 접근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 rowSpan="3">
                  <a:txBody>
                    <a:bodyPr/>
                    <a:lstStyle/>
                    <a:p>
                      <a:pPr latinLnBrk="1"/>
                      <a:endParaRPr lang="en-US" altLang="ko-KR" sz="1400" dirty="0" smtClean="0"/>
                    </a:p>
                    <a:p>
                      <a:pPr latinLnBrk="1"/>
                      <a:r>
                        <a:rPr lang="en-US" altLang="ko-KR" sz="1400" dirty="0" smtClean="0"/>
                        <a:t> </a:t>
                      </a:r>
                      <a:r>
                        <a:rPr lang="ko-KR" altLang="en-US" sz="1400" dirty="0" smtClean="0"/>
                        <a:t>영화 만들기 치료</a:t>
                      </a:r>
                      <a:r>
                        <a:rPr lang="en-US" altLang="ko-KR" sz="1400" dirty="0" smtClean="0"/>
                        <a:t>(Cinema Work)</a:t>
                      </a:r>
                    </a:p>
                    <a:p>
                      <a:pPr latinLnBrk="1"/>
                      <a:r>
                        <a:rPr lang="en-US" altLang="ko-KR" sz="1400" dirty="0" smtClean="0"/>
                        <a:t> 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연상적 접근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정화적 접근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6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영화치료를 위한 영화 관람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오락적 관람</a:t>
            </a:r>
            <a:endParaRPr lang="en-US" altLang="ko-KR" dirty="0" smtClean="0"/>
          </a:p>
          <a:p>
            <a:r>
              <a:rPr lang="ko-KR" altLang="en-US" dirty="0" smtClean="0"/>
              <a:t>비평적 관람</a:t>
            </a:r>
            <a:r>
              <a:rPr lang="en-US" altLang="ko-KR" dirty="0" smtClean="0"/>
              <a:t>- </a:t>
            </a:r>
            <a:r>
              <a:rPr lang="ko-KR" altLang="en-US" dirty="0" smtClean="0"/>
              <a:t>미학적 평가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영화 </a:t>
            </a:r>
            <a:r>
              <a:rPr lang="ko-KR" altLang="en-US" dirty="0" err="1" smtClean="0"/>
              <a:t>치료자에게</a:t>
            </a:r>
            <a:r>
              <a:rPr lang="ko-KR" altLang="en-US" dirty="0" smtClean="0"/>
              <a:t> 도움이 되는 과정</a:t>
            </a:r>
            <a:endParaRPr lang="en-US" altLang="ko-KR" dirty="0" smtClean="0"/>
          </a:p>
          <a:p>
            <a:r>
              <a:rPr lang="ko-KR" altLang="en-US" dirty="0" smtClean="0"/>
              <a:t>치유적 관람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14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치유적 관람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사전관람</a:t>
            </a:r>
            <a:r>
              <a:rPr lang="en-US" altLang="ko-KR" dirty="0" smtClean="0"/>
              <a:t>-</a:t>
            </a:r>
            <a:r>
              <a:rPr lang="ko-KR" altLang="en-US" dirty="0" smtClean="0"/>
              <a:t>치료나 교육에 어떻게 활용할지에 주 관심을 두며 관람하는 것</a:t>
            </a:r>
            <a:endParaRPr lang="en-US" altLang="ko-KR" dirty="0" smtClean="0"/>
          </a:p>
          <a:p>
            <a:r>
              <a:rPr lang="ko-KR" altLang="en-US" dirty="0" smtClean="0"/>
              <a:t>영화 관람의 습관화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영화수첩의 작성 등을 통해 영화치료자의 성숙과정 속에 점차 획득되는 과정</a:t>
            </a:r>
            <a:endParaRPr lang="en-US" altLang="ko-KR" dirty="0" smtClean="0"/>
          </a:p>
          <a:p>
            <a:r>
              <a:rPr lang="ko-KR" altLang="en-US" dirty="0" smtClean="0"/>
              <a:t>정서적 감화가 아닌 캐릭터의 성격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그러한 성격 혹은 문제가 형성된 이유</a:t>
            </a:r>
            <a:r>
              <a:rPr lang="en-US" altLang="ko-KR" dirty="0" smtClean="0"/>
              <a:t>(</a:t>
            </a:r>
            <a:r>
              <a:rPr lang="ko-KR" altLang="en-US" dirty="0" smtClean="0"/>
              <a:t>심리학적 구성 개념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등장인물의 갈등과 관계에 대한 분석을 행하는 것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93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치유적 관람에서 치유자가 던져야 할 질문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어떻게 활용할 것인가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등장인물 간의 관계는 어떠한가 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내담자의 투사와 동일시의 지점은 무엇일까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동일시 정도에 대한 분석적 태도</a:t>
            </a:r>
            <a:endParaRPr lang="en-US" altLang="ko-KR" dirty="0" smtClean="0"/>
          </a:p>
          <a:p>
            <a:r>
              <a:rPr lang="ko-KR" altLang="en-US" dirty="0" smtClean="0"/>
              <a:t>감상 중 상담자는 정서</a:t>
            </a:r>
            <a:r>
              <a:rPr lang="en-US" altLang="ko-KR" dirty="0" smtClean="0"/>
              <a:t>,</a:t>
            </a:r>
            <a:r>
              <a:rPr lang="ko-KR" altLang="en-US" dirty="0" smtClean="0"/>
              <a:t> 반응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문제 의식을 명확히 언어화하고 있는가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영화를 통해 성찰의 중심점은 무엇인가 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1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5900" y="1028700"/>
            <a:ext cx="6172200" cy="857250"/>
          </a:xfrm>
        </p:spPr>
        <p:txBody>
          <a:bodyPr/>
          <a:lstStyle/>
          <a:p>
            <a:r>
              <a:rPr lang="ko-KR" altLang="en-US" sz="2100" dirty="0"/>
              <a:t>영화를 활용한 인문예술치료의 일차적 과정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2171701"/>
            <a:ext cx="5429249" cy="3200399"/>
          </a:xfrm>
        </p:spPr>
      </p:pic>
    </p:spTree>
    <p:extLst>
      <p:ext uri="{BB962C8B-B14F-4D97-AF65-F5344CB8AC3E}">
        <p14:creationId xmlns:p14="http://schemas.microsoft.com/office/powerpoint/2010/main" val="24534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영화를 활용한 인문예술치료의 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1.</a:t>
            </a:r>
            <a:r>
              <a:rPr lang="ko-KR" altLang="en-US" dirty="0" smtClean="0"/>
              <a:t>일차적 과정에 해당되는 혼성공간에서 제기된 문제로부터 시작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투사적 동일시의 과정</a:t>
            </a:r>
            <a:r>
              <a:rPr lang="en-US" altLang="ko-KR" dirty="0" smtClean="0"/>
              <a:t>( projective</a:t>
            </a:r>
            <a:r>
              <a:rPr lang="ko-KR" altLang="en-US" dirty="0" smtClean="0"/>
              <a:t> </a:t>
            </a:r>
            <a:r>
              <a:rPr lang="en-US" altLang="ko-KR" dirty="0" smtClean="0"/>
              <a:t>identification)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err="1" smtClean="0"/>
              <a:t>내담자와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치료자간의</a:t>
            </a:r>
            <a:r>
              <a:rPr lang="ko-KR" altLang="en-US" dirty="0" smtClean="0"/>
              <a:t> 창조적 협동 작업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담아내기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재내사하기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02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주제통각검사에 대하여 </a:t>
            </a:r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smtClean="0"/>
              <a:t> 개인의 성격과 환경의 상호 관계에 대해 알려주는 검사</a:t>
            </a:r>
            <a:endParaRPr lang="en-US" altLang="ko-KR" sz="2400" smtClean="0"/>
          </a:p>
          <a:p>
            <a:r>
              <a:rPr lang="ko-KR" altLang="en-US" sz="2400" smtClean="0"/>
              <a:t>정신 분석적 입장을 따르는 심리 검사 도구</a:t>
            </a:r>
            <a:endParaRPr lang="en-US" altLang="ko-KR" sz="2400" smtClean="0"/>
          </a:p>
          <a:p>
            <a:r>
              <a:rPr lang="ko-KR" altLang="en-US" sz="2400" smtClean="0"/>
              <a:t>심리 평가에서 보조적인 검사로 사용됨</a:t>
            </a:r>
            <a:endParaRPr lang="en-US" altLang="ko-KR" sz="2400" smtClean="0"/>
          </a:p>
          <a:p>
            <a:r>
              <a:rPr lang="ko-KR" altLang="en-US" sz="2400" smtClean="0"/>
              <a:t> 장점 </a:t>
            </a:r>
            <a:r>
              <a:rPr lang="en-US" altLang="ko-KR" sz="2400" smtClean="0"/>
              <a:t>: </a:t>
            </a:r>
            <a:r>
              <a:rPr lang="ko-KR" altLang="en-US" sz="2400" smtClean="0"/>
              <a:t>피검자의 성격</a:t>
            </a:r>
            <a:r>
              <a:rPr lang="en-US" altLang="ko-KR" sz="2400" smtClean="0"/>
              <a:t>, </a:t>
            </a:r>
            <a:r>
              <a:rPr lang="ko-KR" altLang="en-US" sz="2400" smtClean="0"/>
              <a:t>내적 욕구 및 동기</a:t>
            </a:r>
            <a:r>
              <a:rPr lang="en-US" altLang="ko-KR" sz="2400" smtClean="0"/>
              <a:t>, </a:t>
            </a:r>
            <a:r>
              <a:rPr lang="ko-KR" altLang="en-US" sz="2400" smtClean="0"/>
              <a:t>환경과의 갈등에 대한 정보를 빠른 시간 내에 제공해 줄 수 있다는 점</a:t>
            </a:r>
            <a:endParaRPr lang="en-US" altLang="ko-KR" sz="2400" smtClean="0"/>
          </a:p>
          <a:p>
            <a:r>
              <a:rPr lang="ko-KR" altLang="en-US" sz="2400" smtClean="0"/>
              <a:t>정신 치료나 치료적 면담 이전에 시행 </a:t>
            </a:r>
            <a:r>
              <a:rPr lang="en-US" altLang="ko-KR" sz="2400" smtClean="0"/>
              <a:t>- </a:t>
            </a:r>
            <a:r>
              <a:rPr lang="ko-KR" altLang="en-US" sz="2400" smtClean="0"/>
              <a:t>로샤 검사와 상호 보완적인 기능을 하기 때문에 두 검사를 동시에 시행</a:t>
            </a:r>
            <a:r>
              <a:rPr lang="en-US" altLang="ko-KR" sz="2400" smtClean="0"/>
              <a:t> (Murray, 1963)</a:t>
            </a:r>
          </a:p>
          <a:p>
            <a:r>
              <a:rPr lang="ko-KR" altLang="en-US" sz="2400" smtClean="0"/>
              <a:t>문화적 개인적 차이에 유의</a:t>
            </a:r>
            <a:r>
              <a:rPr lang="en-US" altLang="ko-KR" sz="2400" smtClean="0"/>
              <a:t>(</a:t>
            </a:r>
            <a:r>
              <a:rPr lang="ko-KR" altLang="en-US" sz="2400" smtClean="0"/>
              <a:t>영화 치료에 의해 연구될 필요성이 있음</a:t>
            </a:r>
            <a:r>
              <a:rPr lang="en-US" altLang="ko-KR" sz="2400" smtClean="0"/>
              <a:t>)</a:t>
            </a:r>
            <a:endParaRPr lang="ko-KR" altLang="en-US" sz="2400" smtClean="0"/>
          </a:p>
          <a:p>
            <a:endParaRPr lang="ko-K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671874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6366" y="857250"/>
            <a:ext cx="7543800" cy="698989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/>
              <a:t>영화를 활용한 인문예술치료에서 상담자의 준비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1602581" y="2057400"/>
          <a:ext cx="611505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사전 준비과정 </a:t>
                      </a:r>
                      <a:r>
                        <a:rPr lang="en-US" altLang="ko-KR" sz="1800" dirty="0" smtClean="0"/>
                        <a:t>– </a:t>
                      </a:r>
                      <a:r>
                        <a:rPr lang="ko-KR" altLang="en-US" sz="1800" dirty="0" smtClean="0"/>
                        <a:t>치료에 대한 영화 </a:t>
                      </a:r>
                      <a:r>
                        <a:rPr lang="ko-KR" altLang="en-US" sz="1800" dirty="0" err="1" smtClean="0"/>
                        <a:t>목록집과</a:t>
                      </a:r>
                      <a:r>
                        <a:rPr lang="ko-KR" altLang="en-US" sz="1800" dirty="0" smtClean="0"/>
                        <a:t> </a:t>
                      </a:r>
                      <a:r>
                        <a:rPr lang="ko-KR" altLang="en-US" sz="1800" baseline="0" dirty="0" smtClean="0"/>
                        <a:t> 영화 텍스트 구비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smtClean="0"/>
                        <a:t>치료자의 영화 수첩</a:t>
                      </a:r>
                      <a:endParaRPr lang="ko-KR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/>
                        <a:t>내담자</a:t>
                      </a:r>
                      <a:r>
                        <a:rPr lang="ko-KR" altLang="en-US" sz="1800" dirty="0" smtClean="0"/>
                        <a:t> 평가 및 영화 선호도 조사 </a:t>
                      </a:r>
                      <a:r>
                        <a:rPr lang="en-US" altLang="ko-KR" sz="1800" dirty="0" smtClean="0"/>
                        <a:t>; </a:t>
                      </a:r>
                      <a:r>
                        <a:rPr lang="ko-KR" altLang="en-US" sz="1800" dirty="0" smtClean="0"/>
                        <a:t>치료의 목적과 문제 파악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err="1" smtClean="0"/>
                        <a:t>내담자</a:t>
                      </a:r>
                      <a:r>
                        <a:rPr lang="ko-KR" altLang="en-US" sz="1800" dirty="0" smtClean="0"/>
                        <a:t> 성향</a:t>
                      </a:r>
                      <a:r>
                        <a:rPr lang="en-US" altLang="ko-KR" sz="1800" dirty="0" smtClean="0"/>
                        <a:t>, </a:t>
                      </a:r>
                      <a:r>
                        <a:rPr lang="ko-KR" altLang="en-US" sz="1800" dirty="0" smtClean="0"/>
                        <a:t>상황 분석 등등</a:t>
                      </a:r>
                      <a:endParaRPr lang="ko-KR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시행</a:t>
                      </a:r>
                      <a:r>
                        <a:rPr lang="en-US" altLang="ko-KR" sz="1800" dirty="0" smtClean="0"/>
                        <a:t>,</a:t>
                      </a:r>
                      <a:r>
                        <a:rPr lang="en-US" altLang="ko-KR" sz="1800" baseline="0" dirty="0" smtClean="0"/>
                        <a:t> </a:t>
                      </a:r>
                      <a:r>
                        <a:rPr lang="ko-KR" altLang="en-US" sz="1800" baseline="0" dirty="0" smtClean="0"/>
                        <a:t>영화에 대한 처방</a:t>
                      </a:r>
                      <a:r>
                        <a:rPr lang="en-US" altLang="ko-KR" sz="1800" baseline="0" dirty="0" smtClean="0"/>
                        <a:t>- </a:t>
                      </a:r>
                      <a:r>
                        <a:rPr lang="ko-KR" altLang="en-US" sz="1800" baseline="0" dirty="0" smtClean="0"/>
                        <a:t>왜 이 영화를 보아야 하는지 </a:t>
                      </a:r>
                      <a:r>
                        <a:rPr lang="en-US" altLang="ko-KR" sz="1800" baseline="0" dirty="0" smtClean="0"/>
                        <a:t>(</a:t>
                      </a:r>
                      <a:r>
                        <a:rPr lang="ko-KR" altLang="en-US" sz="1800" baseline="0" dirty="0" smtClean="0"/>
                        <a:t>혹은 누구와 함께</a:t>
                      </a:r>
                      <a:r>
                        <a:rPr lang="en-US" altLang="ko-KR" sz="1800" baseline="0" dirty="0" smtClean="0"/>
                        <a:t>)</a:t>
                      </a:r>
                      <a:endParaRPr lang="ko-KR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치료자의 질문</a:t>
                      </a:r>
                      <a:r>
                        <a:rPr lang="ko-KR" altLang="en-US" sz="1800" baseline="0" dirty="0" smtClean="0"/>
                        <a:t> 내용 준비</a:t>
                      </a:r>
                      <a:r>
                        <a:rPr lang="en-US" altLang="ko-KR" sz="1800" baseline="0" dirty="0" smtClean="0"/>
                        <a:t>, </a:t>
                      </a:r>
                      <a:r>
                        <a:rPr lang="ko-KR" altLang="en-US" sz="1800" baseline="0" dirty="0" smtClean="0"/>
                        <a:t>내담자의 반응 예상</a:t>
                      </a:r>
                      <a:endParaRPr lang="ko-KR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상담과 논의 </a:t>
                      </a:r>
                      <a:r>
                        <a:rPr lang="en-US" altLang="ko-KR" sz="1800" dirty="0" smtClean="0"/>
                        <a:t>– </a:t>
                      </a:r>
                      <a:r>
                        <a:rPr lang="ko-KR" altLang="en-US" sz="1800" dirty="0" smtClean="0"/>
                        <a:t>치료자의 공감적 반응</a:t>
                      </a: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자신의 주장을 하면 안됨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/>
                        <a:t>통찰적 과정과 마무리 </a:t>
                      </a:r>
                      <a:r>
                        <a:rPr lang="en-US" altLang="ko-KR" sz="1800" dirty="0" smtClean="0"/>
                        <a:t>–</a:t>
                      </a:r>
                      <a:r>
                        <a:rPr lang="ko-KR" altLang="en-US" sz="1800" dirty="0" smtClean="0"/>
                        <a:t>글</a:t>
                      </a:r>
                      <a:r>
                        <a:rPr lang="ko-KR" altLang="en-US" sz="1800" baseline="0" dirty="0" smtClean="0"/>
                        <a:t> 쓰기 작업</a:t>
                      </a:r>
                      <a:r>
                        <a:rPr lang="en-US" altLang="ko-KR" sz="1800" baseline="0" dirty="0" smtClean="0"/>
                        <a:t>(?)</a:t>
                      </a:r>
                      <a:endParaRPr lang="ko-KR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영화치료의 기초 기술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셀렉팅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치료사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영화 텍스트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내담자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삼각 관계 </a:t>
            </a:r>
            <a:endParaRPr lang="en-US" altLang="ko-KR" dirty="0" smtClean="0"/>
          </a:p>
          <a:p>
            <a:r>
              <a:rPr lang="ko-KR" altLang="en-US" dirty="0" err="1" smtClean="0"/>
              <a:t>셀렉팅</a:t>
            </a:r>
            <a:r>
              <a:rPr lang="ko-KR" altLang="en-US" dirty="0" smtClean="0"/>
              <a:t> </a:t>
            </a:r>
            <a:r>
              <a:rPr lang="en-US" altLang="ko-KR" dirty="0" smtClean="0"/>
              <a:t>Selecting : </a:t>
            </a:r>
            <a:r>
              <a:rPr lang="ko-KR" altLang="en-US" dirty="0" smtClean="0"/>
              <a:t>내담자의 상황에 맞게 영화를 선택하는 치료자의 기술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285852" y="3357562"/>
          <a:ext cx="685804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순방향 </a:t>
                      </a:r>
                      <a:r>
                        <a:rPr lang="ko-KR" altLang="en-US" dirty="0" err="1" smtClean="0"/>
                        <a:t>셀렉팅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(Forward </a:t>
                      </a:r>
                      <a:r>
                        <a:rPr lang="en-US" altLang="ko-KR" dirty="0" err="1" smtClean="0"/>
                        <a:t>Selectiong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내담자와</a:t>
                      </a:r>
                      <a:r>
                        <a:rPr lang="ko-KR" altLang="en-US" dirty="0" smtClean="0"/>
                        <a:t> 함께 감상하거나 숙제로 제시함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치료자 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ko-KR" altLang="en-US" dirty="0" smtClean="0"/>
                        <a:t>기획과 방향성이 있어야 함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집단치료에 많이 쓰임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치료경험 필요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역방향 </a:t>
                      </a:r>
                      <a:r>
                        <a:rPr lang="ko-KR" altLang="en-US" dirty="0" err="1" smtClean="0"/>
                        <a:t>셀렉팅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(Backward Selecting)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내담자와의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라포</a:t>
                      </a:r>
                      <a:r>
                        <a:rPr lang="ko-KR" altLang="en-US" dirty="0" smtClean="0"/>
                        <a:t> 형성 후 영화 선택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치료 효과가 높음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치료자의 세심한 준비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dirty="0" smtClean="0"/>
                        <a:t> 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셀렉팅</a:t>
                      </a:r>
                      <a:r>
                        <a:rPr lang="ko-KR" altLang="en-US" dirty="0" smtClean="0"/>
                        <a:t> 실패 시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실패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err="1" smtClean="0"/>
                        <a:t>내담자와</a:t>
                      </a:r>
                      <a:r>
                        <a:rPr lang="ko-KR" altLang="en-US" dirty="0" smtClean="0"/>
                        <a:t> 공감 없는 대화 혹은 저항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dirty="0" smtClean="0"/>
                        <a:t>실패의 솔직한 인정 후 부정적 전이에 대한 분석과 추후 전개 과정의 기획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영화치료의 기초 기술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브리징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브리징</a:t>
            </a:r>
            <a:r>
              <a:rPr lang="en-US" altLang="ko-KR" dirty="0" smtClean="0"/>
              <a:t>(Bridging) : </a:t>
            </a:r>
            <a:r>
              <a:rPr lang="ko-KR" altLang="en-US" dirty="0" smtClean="0"/>
              <a:t>내담자의 현실에 다리 놓는 기술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42844" y="3071810"/>
          <a:ext cx="87154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순방향 </a:t>
                      </a:r>
                      <a:r>
                        <a:rPr lang="ko-KR" altLang="en-US" dirty="0" err="1" smtClean="0"/>
                        <a:t>브리징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(Forward Bridging)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영화에 대한 이야기를 내담자의 삶과 연계시키기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치료자 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ko-KR" altLang="en-US" dirty="0" smtClean="0"/>
                        <a:t>영화에 대한 이야기에서 현실의 이야기로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dirty="0" smtClean="0"/>
                        <a:t>방어와 수락의 지점의 탐지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병렬적이어서는 안됨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역방향 </a:t>
                      </a:r>
                      <a:r>
                        <a:rPr lang="ko-KR" altLang="en-US" dirty="0" err="1" smtClean="0"/>
                        <a:t>브리징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(Backward Bridging)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내담자가 자신의 삶만 이야기 할 때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영화로의 전환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r>
                        <a:rPr lang="ko-KR" altLang="en-US" dirty="0" smtClean="0"/>
                        <a:t>영화 내용의 여러 의미를 환기 시키기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반응에 대한 세심한 탐지가 필요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브리징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err="1" smtClean="0"/>
                        <a:t>실패시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원인 </a:t>
                      </a:r>
                      <a:r>
                        <a:rPr lang="en-US" altLang="ko-KR" dirty="0" smtClean="0"/>
                        <a:t>- </a:t>
                      </a:r>
                      <a:r>
                        <a:rPr lang="ko-KR" altLang="en-US" dirty="0" smtClean="0"/>
                        <a:t>치료자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ko-KR" altLang="en-US" dirty="0" err="1" smtClean="0"/>
                        <a:t>브리징의</a:t>
                      </a:r>
                      <a:r>
                        <a:rPr lang="ko-KR" altLang="en-US" dirty="0" smtClean="0"/>
                        <a:t> 타이밍을 조절 못함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투사기제에 대한 무반응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치료자의 고집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        </a:t>
                      </a:r>
                      <a:r>
                        <a:rPr lang="ko-KR" altLang="en-US" dirty="0" err="1" smtClean="0"/>
                        <a:t>내담자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ko-KR" altLang="en-US" dirty="0" smtClean="0"/>
                        <a:t>영화에 대한 이해와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동일시 문제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감정적 과잉 등등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실패 원인에 대한 </a:t>
                      </a:r>
                      <a:r>
                        <a:rPr lang="ko-KR" altLang="en-US" dirty="0" err="1" smtClean="0"/>
                        <a:t>내담자와</a:t>
                      </a:r>
                      <a:r>
                        <a:rPr lang="ko-KR" altLang="en-US" dirty="0" smtClean="0"/>
                        <a:t> 치료자의 관점에서 분석 후 다시 </a:t>
                      </a:r>
                      <a:r>
                        <a:rPr lang="ko-KR" altLang="en-US" dirty="0" err="1" smtClean="0"/>
                        <a:t>브리징</a:t>
                      </a:r>
                      <a:r>
                        <a:rPr lang="ko-KR" altLang="en-US" dirty="0" smtClean="0"/>
                        <a:t> 시도</a:t>
                      </a:r>
                      <a:r>
                        <a:rPr lang="en-US" altLang="ko-KR" dirty="0" smtClean="0"/>
                        <a:t>.</a:t>
                      </a:r>
                      <a:r>
                        <a:rPr lang="ko-KR" altLang="en-US" dirty="0" smtClean="0"/>
                        <a:t> 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6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브리징</a:t>
            </a:r>
            <a:r>
              <a:rPr lang="ko-KR" altLang="en-US" dirty="0" smtClean="0"/>
              <a:t> 실패 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534375"/>
              </p:ext>
            </p:extLst>
          </p:nvPr>
        </p:nvGraphicFramePr>
        <p:xfrm>
          <a:off x="395536" y="1124744"/>
          <a:ext cx="8748464" cy="554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9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6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/>
                        <a:t>1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이유를 물을 것</a:t>
                      </a:r>
                      <a:r>
                        <a:rPr lang="en-US" altLang="ko-KR" sz="2400" dirty="0" smtClean="0"/>
                        <a:t>. </a:t>
                      </a:r>
                      <a:r>
                        <a:rPr lang="ko-KR" altLang="en-US" sz="2400" dirty="0" err="1" smtClean="0"/>
                        <a:t>내담자는</a:t>
                      </a:r>
                      <a:r>
                        <a:rPr lang="ko-KR" altLang="en-US" sz="2400" dirty="0" smtClean="0"/>
                        <a:t> 무엇을 보려고 했고 또 무엇을 보았는가 </a:t>
                      </a:r>
                      <a:r>
                        <a:rPr lang="en-US" altLang="ko-KR" sz="2400" dirty="0" smtClean="0"/>
                        <a:t>?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/>
                        <a:t>2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영화 속의 어떤 요소가 치료적 가치를 상실하게 만들었는지 물어볼 것</a:t>
                      </a:r>
                      <a:r>
                        <a:rPr lang="en-US" altLang="ko-KR" sz="2400" dirty="0" smtClean="0"/>
                        <a:t>( </a:t>
                      </a:r>
                      <a:r>
                        <a:rPr lang="ko-KR" altLang="en-US" sz="2400" dirty="0" smtClean="0"/>
                        <a:t>혹은 치료자가 파악할 것</a:t>
                      </a:r>
                      <a:r>
                        <a:rPr lang="en-US" altLang="ko-KR" sz="2400" dirty="0" smtClean="0"/>
                        <a:t>).</a:t>
                      </a:r>
                      <a:r>
                        <a:rPr lang="ko-KR" altLang="en-US" sz="2400" dirty="0" smtClean="0"/>
                        <a:t> 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/>
                        <a:t>3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스토리가 내담자의 경험과 어떻게 다른지 물어볼 것</a:t>
                      </a:r>
                      <a:r>
                        <a:rPr lang="en-US" altLang="ko-KR" sz="2400" dirty="0" smtClean="0"/>
                        <a:t>. </a:t>
                      </a:r>
                      <a:r>
                        <a:rPr lang="ko-KR" altLang="en-US" sz="2400" dirty="0" smtClean="0"/>
                        <a:t>완전히 다른 영화적 요소를 탐색하고 발견해보고자 해 볼 것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37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/>
                        <a:t>4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부인을 가능성으로 여길 것</a:t>
                      </a:r>
                      <a:r>
                        <a:rPr lang="en-US" altLang="ko-KR" sz="2400" dirty="0" smtClean="0"/>
                        <a:t>. (</a:t>
                      </a:r>
                      <a:r>
                        <a:rPr lang="ko-KR" altLang="en-US" sz="2400" dirty="0" smtClean="0"/>
                        <a:t>혐오나 감정 과잉에 대해 민감하고 세심하게 </a:t>
                      </a:r>
                      <a:r>
                        <a:rPr lang="ko-KR" altLang="en-US" sz="2400" dirty="0" err="1" smtClean="0"/>
                        <a:t>치료자는</a:t>
                      </a:r>
                      <a:r>
                        <a:rPr lang="ko-KR" altLang="en-US" sz="2400" dirty="0" smtClean="0"/>
                        <a:t> 반응하고 탐색할 것</a:t>
                      </a:r>
                      <a:r>
                        <a:rPr lang="en-US" altLang="ko-KR" sz="2400" dirty="0" smtClean="0"/>
                        <a:t>.)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45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dirty="0" smtClean="0"/>
                        <a:t>5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영화에 대한 해석이나 지각에 근본적으로 생기는 차이를 살필 것</a:t>
                      </a:r>
                      <a:r>
                        <a:rPr lang="en-US" altLang="ko-KR" sz="2400" dirty="0" smtClean="0"/>
                        <a:t>. </a:t>
                      </a:r>
                      <a:r>
                        <a:rPr lang="ko-KR" altLang="en-US" sz="2400" dirty="0" smtClean="0"/>
                        <a:t>만약 영화가 </a:t>
                      </a:r>
                      <a:r>
                        <a:rPr lang="ko-KR" altLang="en-US" sz="2400" dirty="0" err="1" smtClean="0"/>
                        <a:t>치료자들에게</a:t>
                      </a:r>
                      <a:r>
                        <a:rPr lang="ko-KR" altLang="en-US" sz="2400" dirty="0" smtClean="0"/>
                        <a:t> 유용해 보이지만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내담자가 동의하지 않는다면 치료의 목적과 함께 내담자의 주요 관심을 더 탐색해본다</a:t>
                      </a:r>
                      <a:r>
                        <a:rPr lang="en-US" altLang="ko-KR" sz="2400" dirty="0" smtClean="0"/>
                        <a:t>. </a:t>
                      </a:r>
                      <a:r>
                        <a:rPr lang="ko-KR" altLang="en-US" sz="2400" dirty="0" smtClean="0"/>
                        <a:t>근본적 지각의 차이는 내담자의 더 근본적인 생각과 지각의 왜곡을 말해 준다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sz="2400" dirty="0"/>
                    </a:p>
                  </a:txBody>
                  <a:tcPr marL="80998" marR="80998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1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영화치료의 기초 기술 </a:t>
            </a:r>
            <a:r>
              <a:rPr lang="en-US" altLang="ko-KR" sz="3600" dirty="0" smtClean="0"/>
              <a:t>(</a:t>
            </a:r>
            <a:r>
              <a:rPr lang="ko-KR" altLang="en-US" sz="3600" dirty="0" err="1" smtClean="0"/>
              <a:t>포커싱</a:t>
            </a:r>
            <a:r>
              <a:rPr lang="en-US" altLang="ko-KR" sz="3600" dirty="0" smtClean="0"/>
              <a:t>/</a:t>
            </a:r>
            <a:r>
              <a:rPr lang="ko-KR" altLang="en-US" sz="3600" dirty="0" err="1" smtClean="0"/>
              <a:t>커넥팅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포커싱</a:t>
            </a:r>
            <a:r>
              <a:rPr lang="en-US" altLang="ko-KR" dirty="0" smtClean="0"/>
              <a:t>(Focusing) : </a:t>
            </a:r>
            <a:r>
              <a:rPr lang="ko-KR" altLang="en-US" dirty="0" smtClean="0"/>
              <a:t>영화 이야기나 내담자의 삶의 이야기 중 중심점을 잡아 치료자가 치료의 맥을 짚어 주는 기술</a:t>
            </a:r>
            <a:r>
              <a:rPr lang="en-US" altLang="ko-KR" dirty="0" smtClean="0"/>
              <a:t>(</a:t>
            </a:r>
            <a:r>
              <a:rPr lang="ko-KR" altLang="en-US" dirty="0" smtClean="0"/>
              <a:t>내용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등장 인물</a:t>
            </a:r>
            <a:r>
              <a:rPr lang="en-US" altLang="ko-KR" dirty="0" smtClean="0"/>
              <a:t>-</a:t>
            </a:r>
            <a:r>
              <a:rPr lang="ko-KR" altLang="en-US" dirty="0" smtClean="0"/>
              <a:t>주제에 대한 질문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제시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커넥팅</a:t>
            </a:r>
            <a:r>
              <a:rPr lang="en-US" altLang="ko-KR" dirty="0" smtClean="0"/>
              <a:t>(Connecting) : </a:t>
            </a:r>
            <a:r>
              <a:rPr lang="ko-KR" altLang="en-US" dirty="0" err="1" smtClean="0"/>
              <a:t>브리징</a:t>
            </a:r>
            <a:r>
              <a:rPr lang="ko-KR" altLang="en-US" dirty="0" smtClean="0"/>
              <a:t> 과정을 통해 치료자가 심리적 통찰 혹은 문제점을 적극적으로 제시하는 치료의 결말 단계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조심스러운 접근이 필요함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4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42910" y="278605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상호작용적 영화치료의 세 접근법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3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지시적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접근</a:t>
            </a:r>
            <a:r>
              <a:rPr lang="en-US" altLang="ko-KR" dirty="0" smtClean="0"/>
              <a:t>(the prescriptive way)</a:t>
            </a:r>
            <a:r>
              <a:rPr lang="ko-KR" altLang="en-US" dirty="0" smtClean="0"/>
              <a:t>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영화를 교육적</a:t>
            </a:r>
            <a:r>
              <a:rPr lang="en-US" altLang="ko-KR" dirty="0" smtClean="0"/>
              <a:t>,</a:t>
            </a:r>
            <a:r>
              <a:rPr lang="ko-KR" altLang="en-US" dirty="0" smtClean="0"/>
              <a:t> 지시적 목적으로 사용</a:t>
            </a:r>
            <a:endParaRPr lang="en-US" altLang="ko-KR" dirty="0" smtClean="0"/>
          </a:p>
          <a:p>
            <a:r>
              <a:rPr lang="ko-KR" altLang="en-US" dirty="0" smtClean="0"/>
              <a:t>문제 해결과정을 학습하는 관찰학습 및 대리학습의 도구</a:t>
            </a:r>
            <a:endParaRPr lang="en-US" altLang="ko-KR" dirty="0" smtClean="0"/>
          </a:p>
          <a:p>
            <a:r>
              <a:rPr lang="ko-KR" altLang="en-US" dirty="0" smtClean="0"/>
              <a:t>객관적으로 자신의 문제를 마주하고 문제 해결책을 내오는 과정</a:t>
            </a:r>
            <a:endParaRPr lang="en-US" altLang="ko-KR" dirty="0" smtClean="0"/>
          </a:p>
          <a:p>
            <a:r>
              <a:rPr lang="ko-KR" altLang="en-US" dirty="0" smtClean="0"/>
              <a:t>영화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교훈 혹은 모델링의 도구</a:t>
            </a:r>
            <a:endParaRPr lang="en-US" altLang="ko-KR" dirty="0" smtClean="0"/>
          </a:p>
          <a:p>
            <a:r>
              <a:rPr lang="ko-KR" altLang="en-US" dirty="0" smtClean="0"/>
              <a:t>좋은 모델</a:t>
            </a:r>
            <a:r>
              <a:rPr lang="en-US" altLang="ko-KR" dirty="0" smtClean="0"/>
              <a:t>/</a:t>
            </a:r>
            <a:r>
              <a:rPr lang="ko-KR" altLang="en-US" dirty="0" smtClean="0"/>
              <a:t>부정적 모델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0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지시적 접근의 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가장 일반적인 접근법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/</a:t>
            </a:r>
            <a:r>
              <a:rPr lang="ko-KR" altLang="en-US" dirty="0" smtClean="0"/>
              <a:t>기업 연수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정신간호 등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가장 남용되는 접근법이기도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영화를 본다는 것 자체의 </a:t>
            </a:r>
            <a:r>
              <a:rPr lang="ko-KR" altLang="en-US" dirty="0" err="1" smtClean="0"/>
              <a:t>순응성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접근성</a:t>
            </a:r>
            <a:endParaRPr lang="en-US" altLang="ko-KR" dirty="0" smtClean="0"/>
          </a:p>
          <a:p>
            <a:r>
              <a:rPr lang="ko-KR" altLang="en-US" dirty="0" smtClean="0"/>
              <a:t>다양한 </a:t>
            </a:r>
            <a:r>
              <a:rPr lang="ko-KR" altLang="en-US" dirty="0" err="1" smtClean="0"/>
              <a:t>대상층에</a:t>
            </a:r>
            <a:r>
              <a:rPr lang="ko-KR" altLang="en-US" dirty="0" smtClean="0"/>
              <a:t> 대한 </a:t>
            </a:r>
            <a:r>
              <a:rPr lang="ko-KR" altLang="en-US" dirty="0" err="1" smtClean="0"/>
              <a:t>맞춤식</a:t>
            </a:r>
            <a:r>
              <a:rPr lang="ko-KR" altLang="en-US" dirty="0" smtClean="0"/>
              <a:t> 접근이 가능함</a:t>
            </a:r>
            <a:endParaRPr lang="en-US" altLang="ko-KR" dirty="0" smtClean="0"/>
          </a:p>
          <a:p>
            <a:r>
              <a:rPr lang="ko-KR" altLang="en-US" dirty="0" smtClean="0"/>
              <a:t>내담자의 자기 이해 능력의 신장과 생각의 재구조화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인지치료적 입장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1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지시적 접근의 치유 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객관화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심리적 </a:t>
            </a:r>
            <a:r>
              <a:rPr lang="ko-KR" altLang="en-US" dirty="0" err="1" smtClean="0"/>
              <a:t>거리두기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셀렉팅된</a:t>
            </a:r>
            <a:r>
              <a:rPr lang="ko-KR" altLang="en-US" dirty="0" smtClean="0"/>
              <a:t> 영화의 </a:t>
            </a:r>
            <a:r>
              <a:rPr lang="ko-KR" altLang="en-US" dirty="0" err="1" smtClean="0"/>
              <a:t>권유시</a:t>
            </a:r>
            <a:r>
              <a:rPr lang="ko-KR" altLang="en-US" dirty="0" smtClean="0"/>
              <a:t> 이유를 명확히 설명해야 함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생각과 행동의 명료화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글쓰기 혹은 상담에서 명확히 외재화 되어야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모델링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관찰을 통한 학습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부정적 모델링의 예 </a:t>
            </a:r>
            <a:r>
              <a:rPr lang="en-US" altLang="ko-KR" dirty="0" smtClean="0"/>
              <a:t>(Albert </a:t>
            </a:r>
            <a:r>
              <a:rPr lang="en-US" altLang="ko-KR" dirty="0" err="1" smtClean="0"/>
              <a:t>Bandura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77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인지 행동치료 사례의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29</a:t>
            </a:r>
            <a:r>
              <a:rPr lang="ko-KR" altLang="en-US" dirty="0" smtClean="0"/>
              <a:t>세의 여 환자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정리정돈과 청결의 강박관념</a:t>
            </a:r>
            <a:endParaRPr lang="en-US" altLang="ko-KR" dirty="0" smtClean="0"/>
          </a:p>
          <a:p>
            <a:r>
              <a:rPr lang="ko-KR" altLang="en-US" dirty="0" smtClean="0"/>
              <a:t>표적증상 설정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일직선 방향으로 </a:t>
            </a:r>
            <a:r>
              <a:rPr lang="ko-KR" altLang="en-US" dirty="0" err="1" smtClean="0"/>
              <a:t>읽고쓰기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정해진 규칙대로 빈틈없이 설거지 하기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일진선 방향으로 샤워 및 청소하기</a:t>
            </a:r>
            <a:endParaRPr lang="en-US" altLang="ko-KR" dirty="0" smtClean="0"/>
          </a:p>
          <a:p>
            <a:r>
              <a:rPr lang="ko-KR" altLang="en-US" dirty="0" smtClean="0"/>
              <a:t>강박증상 </a:t>
            </a:r>
            <a:r>
              <a:rPr lang="ko-KR" altLang="en-US" dirty="0" err="1" smtClean="0"/>
              <a:t>목록표</a:t>
            </a:r>
            <a:r>
              <a:rPr lang="en-US" altLang="ko-KR" dirty="0" smtClean="0"/>
              <a:t>/</a:t>
            </a:r>
            <a:r>
              <a:rPr lang="ko-KR" altLang="en-US" dirty="0" smtClean="0"/>
              <a:t>자기관찰기록지</a:t>
            </a:r>
            <a:endParaRPr lang="en-US" altLang="ko-KR" dirty="0" smtClean="0"/>
          </a:p>
          <a:p>
            <a:r>
              <a:rPr lang="ko-KR" altLang="en-US" dirty="0" smtClean="0"/>
              <a:t>대안행동제시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완벽주의적 사고의 비합리성에 대한 토론 등등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노출및</a:t>
            </a:r>
            <a:r>
              <a:rPr lang="ko-KR" altLang="en-US" dirty="0" smtClean="0"/>
              <a:t> 반응방지 인지행동치료 기법</a:t>
            </a:r>
            <a:r>
              <a:rPr lang="en-US" altLang="ko-KR" dirty="0" smtClean="0"/>
              <a:t>(ERP : Exposure and Response Prevention)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502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기본가설</a:t>
            </a: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 smtClean="0">
                <a:ea typeface="굴림" panose="020B0600000101010101" pitchFamily="50" charset="-127"/>
              </a:rPr>
              <a:t>첫째</a:t>
            </a:r>
            <a:r>
              <a:rPr lang="en-US" altLang="ko-KR" sz="2400" dirty="0" smtClean="0">
                <a:ea typeface="굴림" panose="020B0600000101010101" pitchFamily="50" charset="-127"/>
              </a:rPr>
              <a:t>, </a:t>
            </a:r>
            <a:r>
              <a:rPr lang="ko-KR" altLang="en-US" sz="2400" dirty="0" smtClean="0">
                <a:ea typeface="굴림" panose="020B0600000101010101" pitchFamily="50" charset="-127"/>
              </a:rPr>
              <a:t>사람들은 모호한 상황을 그들의 과거 경험과 </a:t>
            </a:r>
            <a:r>
              <a:rPr lang="ko-KR" altLang="en-US" sz="2400" dirty="0" smtClean="0"/>
              <a:t>현재</a:t>
            </a:r>
            <a:r>
              <a:rPr lang="ko-KR" altLang="en-US" sz="2400" dirty="0" smtClean="0">
                <a:ea typeface="굴림" panose="020B0600000101010101" pitchFamily="50" charset="-127"/>
              </a:rPr>
              <a:t>의 소망에 따라 해석하는 경향이 있고</a:t>
            </a:r>
            <a:endParaRPr lang="en-US" altLang="ko-KR" sz="2400" dirty="0" smtClean="0">
              <a:ea typeface="굴림" panose="020B0600000101010101" pitchFamily="50" charset="-127"/>
            </a:endParaRPr>
          </a:p>
          <a:p>
            <a:r>
              <a:rPr lang="ko-KR" altLang="en-US" sz="2400" dirty="0" smtClean="0">
                <a:ea typeface="굴림" panose="020B0600000101010101" pitchFamily="50" charset="-127"/>
              </a:rPr>
              <a:t> 둘째</a:t>
            </a:r>
            <a:r>
              <a:rPr lang="en-US" altLang="ko-KR" sz="2400" dirty="0" smtClean="0">
                <a:ea typeface="굴림" panose="020B0600000101010101" pitchFamily="50" charset="-127"/>
              </a:rPr>
              <a:t>, </a:t>
            </a:r>
            <a:r>
              <a:rPr lang="ko-KR" altLang="en-US" sz="2400" dirty="0" smtClean="0">
                <a:ea typeface="굴림" panose="020B0600000101010101" pitchFamily="50" charset="-127"/>
              </a:rPr>
              <a:t>경험의 축적과 의식적</a:t>
            </a:r>
            <a:r>
              <a:rPr lang="en-US" altLang="ko-KR" sz="2400" dirty="0" smtClean="0">
                <a:ea typeface="굴림" panose="020B0600000101010101" pitchFamily="50" charset="-127"/>
              </a:rPr>
              <a:t>, </a:t>
            </a:r>
            <a:r>
              <a:rPr lang="ko-KR" altLang="en-US" sz="2400" dirty="0" smtClean="0">
                <a:ea typeface="굴림" panose="020B0600000101010101" pitchFamily="50" charset="-127"/>
              </a:rPr>
              <a:t>무의식적 감정과 욕구와 일치되는 방향으로 이야기를 만드는 경향이 있다는 </a:t>
            </a:r>
            <a:r>
              <a:rPr lang="ko-KR" altLang="en-US" sz="2400" dirty="0" smtClean="0"/>
              <a:t>점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머레이</a:t>
            </a:r>
            <a:r>
              <a:rPr lang="en-US" altLang="ko-KR" sz="2400" dirty="0" smtClean="0"/>
              <a:t>)</a:t>
            </a:r>
          </a:p>
          <a:p>
            <a:endParaRPr lang="en-US" altLang="ko-KR" sz="2400" dirty="0" smtClean="0"/>
          </a:p>
          <a:p>
            <a:r>
              <a:rPr lang="ko-KR" altLang="en-US" sz="2400" dirty="0" smtClean="0"/>
              <a:t>통각 </a:t>
            </a:r>
            <a:r>
              <a:rPr lang="en-US" altLang="ko-KR" sz="2400" dirty="0" smtClean="0"/>
              <a:t>(apperception :</a:t>
            </a:r>
            <a:r>
              <a:rPr lang="ko-KR" altLang="en-US" sz="2400" dirty="0" smtClean="0"/>
              <a:t>개인의 지각 과정은 그의 내적 욕구에 의해 어느 정도 왜곡됨으로써 순수한 </a:t>
            </a:r>
            <a:r>
              <a:rPr lang="ko-KR" altLang="en-US" sz="2400" dirty="0" err="1" smtClean="0"/>
              <a:t>지각과정</a:t>
            </a:r>
            <a:r>
              <a:rPr lang="ko-KR" altLang="en-US" sz="2400" dirty="0" smtClean="0"/>
              <a:t> 이라기 보다는 통각과정이라는 것</a:t>
            </a:r>
            <a:r>
              <a:rPr lang="en-US" altLang="ko-KR" sz="2400" dirty="0" smtClean="0"/>
              <a:t>) –</a:t>
            </a:r>
            <a:r>
              <a:rPr lang="ko-KR" altLang="en-US" sz="2400" dirty="0" err="1" smtClean="0"/>
              <a:t>외연화</a:t>
            </a:r>
            <a:r>
              <a:rPr lang="en-US" altLang="ko-KR" sz="2400" dirty="0" smtClean="0"/>
              <a:t>(</a:t>
            </a:r>
            <a:r>
              <a:rPr lang="en-US" altLang="ko-KR" sz="2400" dirty="0" err="1" smtClean="0"/>
              <a:t>externization</a:t>
            </a:r>
            <a:r>
              <a:rPr lang="en-US" altLang="ko-KR" sz="2400" dirty="0" smtClean="0"/>
              <a:t>)- </a:t>
            </a:r>
            <a:r>
              <a:rPr lang="ko-KR" altLang="en-US" sz="2400" dirty="0" smtClean="0"/>
              <a:t>해석과 의미</a:t>
            </a:r>
          </a:p>
          <a:p>
            <a:endParaRPr lang="en-US" altLang="ko-KR" sz="2400" dirty="0" smtClean="0">
              <a:ea typeface="굴림" panose="020B0600000101010101" pitchFamily="50" charset="-127"/>
            </a:endParaRPr>
          </a:p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629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movie_imageCAO4BPC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2578100" cy="3670300"/>
          </a:xfrm>
          <a:prstGeom prst="rect">
            <a:avLst/>
          </a:prstGeom>
        </p:spPr>
      </p:pic>
      <p:pic>
        <p:nvPicPr>
          <p:cNvPr id="5" name="그림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642918"/>
            <a:ext cx="1800225" cy="253365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57224" y="4143380"/>
          <a:ext cx="685804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폭력적인 남자 청소년들에게 폭력적인 영화를 선택해야 하는가 </a:t>
                      </a:r>
                      <a:r>
                        <a:rPr lang="en-US" altLang="ko-KR" sz="2800" dirty="0" smtClean="0"/>
                        <a:t>? </a:t>
                      </a:r>
                      <a:endParaRPr lang="ko-KR" altLang="en-US" sz="2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상처를 받은 사람에게 상처에 관한 아픈 영화를 선택해야 하는가</a:t>
                      </a:r>
                      <a:r>
                        <a:rPr lang="en-US" altLang="ko-KR" sz="2400" dirty="0" smtClean="0"/>
                        <a:t>?</a:t>
                      </a:r>
                      <a:endParaRPr lang="ko-KR" altLang="en-US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21612" y="6237312"/>
            <a:ext cx="405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동류요법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동종요법</a:t>
            </a:r>
            <a:r>
              <a:rPr lang="en-US" altLang="ko-KR" dirty="0" smtClean="0"/>
              <a:t>)-</a:t>
            </a:r>
            <a:r>
              <a:rPr lang="ko-KR" altLang="en-US" dirty="0" smtClean="0"/>
              <a:t>음악치료에서 유래한 기법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이열치열의 기법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4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지시적 접근을 위한 영화 선택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내담자의 상황</a:t>
            </a:r>
            <a:r>
              <a:rPr lang="en-US" altLang="ko-KR" dirty="0" smtClean="0"/>
              <a:t>,</a:t>
            </a:r>
            <a:r>
              <a:rPr lang="ko-KR" altLang="en-US" dirty="0" smtClean="0"/>
              <a:t>나이</a:t>
            </a:r>
            <a:r>
              <a:rPr lang="en-US" altLang="ko-KR" dirty="0" smtClean="0"/>
              <a:t>,</a:t>
            </a:r>
            <a:r>
              <a:rPr lang="ko-KR" altLang="en-US" dirty="0" smtClean="0"/>
              <a:t>사회경제적 배경</a:t>
            </a:r>
            <a:r>
              <a:rPr lang="en-US" altLang="ko-KR" dirty="0" smtClean="0"/>
              <a:t>,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가치등에</a:t>
            </a:r>
            <a:r>
              <a:rPr lang="ko-KR" altLang="en-US" dirty="0" smtClean="0"/>
              <a:t> 대한 면밀한 고려</a:t>
            </a:r>
            <a:endParaRPr lang="en-US" altLang="ko-KR" dirty="0" smtClean="0"/>
          </a:p>
          <a:p>
            <a:r>
              <a:rPr lang="ko-KR" altLang="en-US" dirty="0" smtClean="0"/>
              <a:t>내담자가 즐길 만한 영화를 선택</a:t>
            </a:r>
            <a:endParaRPr lang="en-US" altLang="ko-KR" dirty="0" smtClean="0"/>
          </a:p>
          <a:p>
            <a:r>
              <a:rPr lang="ko-KR" altLang="en-US" dirty="0" smtClean="0"/>
              <a:t>역할 모델을 제공할 수 있는 영화</a:t>
            </a:r>
            <a:endParaRPr lang="en-US" altLang="ko-KR" dirty="0" smtClean="0"/>
          </a:p>
          <a:p>
            <a:r>
              <a:rPr lang="ko-KR" altLang="en-US" dirty="0" smtClean="0"/>
              <a:t>영화 </a:t>
            </a:r>
            <a:r>
              <a:rPr lang="ko-KR" altLang="en-US" dirty="0" err="1" smtClean="0"/>
              <a:t>감상후</a:t>
            </a:r>
            <a:r>
              <a:rPr lang="ko-KR" altLang="en-US" dirty="0" smtClean="0"/>
              <a:t> 치료적 구조화가 가능해야 됨</a:t>
            </a:r>
            <a:r>
              <a:rPr lang="en-US" altLang="ko-KR" dirty="0" smtClean="0"/>
              <a:t>(</a:t>
            </a:r>
            <a:r>
              <a:rPr lang="ko-KR" altLang="en-US" dirty="0" smtClean="0"/>
              <a:t>명확히 치료적 주제와 연관되어야 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30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지시적 접근 시 주의점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너무 이상적인 경우의 영화를 피할 것</a:t>
            </a:r>
            <a:endParaRPr lang="en-US" altLang="ko-KR" dirty="0" smtClean="0"/>
          </a:p>
          <a:p>
            <a:r>
              <a:rPr lang="ko-KR" altLang="en-US" dirty="0" smtClean="0"/>
              <a:t>사전 영화에 대한 분석의 미비</a:t>
            </a:r>
            <a:endParaRPr lang="en-US" altLang="ko-KR" dirty="0" smtClean="0"/>
          </a:p>
          <a:p>
            <a:r>
              <a:rPr lang="ko-KR" altLang="en-US" dirty="0" smtClean="0"/>
              <a:t>회기 전개에 대한 구조화의 부족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2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연상적 접근 </a:t>
            </a:r>
            <a:r>
              <a:rPr lang="en-US" altLang="ko-KR" dirty="0" smtClean="0"/>
              <a:t>the evocative way </a:t>
            </a:r>
            <a:r>
              <a:rPr lang="ko-KR" altLang="en-US" dirty="0" smtClean="0"/>
              <a:t>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영화를 하나의 꿈이나 투사를 위한 도구로 가정</a:t>
            </a:r>
            <a:endParaRPr lang="en-US" altLang="ko-KR" dirty="0" smtClean="0"/>
          </a:p>
          <a:p>
            <a:r>
              <a:rPr lang="ko-KR" altLang="en-US" dirty="0" smtClean="0"/>
              <a:t>영화 관람 후 자유 연상되는 퇴행적 과정으로 유도</a:t>
            </a:r>
            <a:endParaRPr lang="en-US" altLang="ko-KR" dirty="0" smtClean="0"/>
          </a:p>
          <a:p>
            <a:r>
              <a:rPr lang="ko-KR" altLang="en-US" dirty="0" smtClean="0"/>
              <a:t>영화의 무의식적 속성을 적극 활용하는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7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연상적 접근의 장점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내담자의 심층의 기억을 건드릴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자유연상의 도구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퇴행적 과정으로</a:t>
            </a:r>
            <a:r>
              <a:rPr lang="en-US" altLang="ko-KR" dirty="0" smtClean="0"/>
              <a:t>. . .</a:t>
            </a:r>
          </a:p>
          <a:p>
            <a:r>
              <a:rPr lang="ko-KR" altLang="en-US" dirty="0" smtClean="0"/>
              <a:t>내면아이와의 만남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smtClean="0"/>
              <a:t>감상적일 위험성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혹은 방어와 저항의 가능성이 있음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9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연상적 접근의 치유 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무의식적 기억으로서의 스크린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심층 심리학적 접근</a:t>
            </a:r>
            <a:endParaRPr lang="en-US" altLang="ko-KR" dirty="0" smtClean="0"/>
          </a:p>
          <a:p>
            <a:r>
              <a:rPr lang="ko-KR" altLang="en-US" dirty="0" smtClean="0"/>
              <a:t>자유 연상 후 은유화를 통한 상처와의 만남</a:t>
            </a:r>
            <a:r>
              <a:rPr lang="en-US" altLang="ko-KR" dirty="0" smtClean="0"/>
              <a:t>(</a:t>
            </a:r>
            <a:r>
              <a:rPr lang="ko-KR" altLang="en-US" dirty="0" smtClean="0"/>
              <a:t>경청</a:t>
            </a:r>
            <a:r>
              <a:rPr lang="en-US" altLang="ko-KR" dirty="0" smtClean="0"/>
              <a:t>-</a:t>
            </a:r>
            <a:r>
              <a:rPr lang="ko-KR" altLang="en-US" dirty="0" smtClean="0"/>
              <a:t>반영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공감적인 치료의 예술과정</a:t>
            </a:r>
            <a:r>
              <a:rPr lang="en-US" altLang="ko-KR" dirty="0" smtClean="0"/>
              <a:t>)-</a:t>
            </a:r>
            <a:r>
              <a:rPr lang="ko-KR" altLang="en-US" dirty="0" smtClean="0"/>
              <a:t>명료화</a:t>
            </a:r>
            <a:r>
              <a:rPr lang="en-US" altLang="ko-KR" dirty="0" smtClean="0"/>
              <a:t>-</a:t>
            </a:r>
            <a:r>
              <a:rPr lang="ko-KR" altLang="en-US" dirty="0" smtClean="0"/>
              <a:t>직면</a:t>
            </a:r>
            <a:r>
              <a:rPr lang="en-US" altLang="ko-KR" dirty="0" smtClean="0"/>
              <a:t>-</a:t>
            </a:r>
            <a:r>
              <a:rPr lang="ko-KR" altLang="en-US" dirty="0" smtClean="0"/>
              <a:t>해석</a:t>
            </a:r>
            <a:r>
              <a:rPr lang="en-US" altLang="ko-KR" dirty="0" smtClean="0"/>
              <a:t>(</a:t>
            </a:r>
            <a:r>
              <a:rPr lang="ko-KR" altLang="en-US" dirty="0" smtClean="0"/>
              <a:t>거리와 동감의 균형유지</a:t>
            </a:r>
            <a:r>
              <a:rPr lang="en-US" altLang="ko-KR" dirty="0" smtClean="0"/>
              <a:t>)-</a:t>
            </a:r>
            <a:r>
              <a:rPr lang="ko-KR" altLang="en-US" dirty="0" smtClean="0"/>
              <a:t>질문</a:t>
            </a:r>
            <a:r>
              <a:rPr lang="en-US" altLang="ko-KR" dirty="0" smtClean="0"/>
              <a:t>-</a:t>
            </a:r>
            <a:r>
              <a:rPr lang="ko-KR" altLang="en-US" dirty="0" smtClean="0"/>
              <a:t>침묵</a:t>
            </a:r>
            <a:r>
              <a:rPr lang="en-US" altLang="ko-KR" dirty="0" smtClean="0"/>
              <a:t>-</a:t>
            </a:r>
            <a:r>
              <a:rPr lang="ko-KR" altLang="en-US" dirty="0" smtClean="0"/>
              <a:t>마무리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5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연상적 접근을 위한 영화 선택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무의식과 관계됨</a:t>
            </a:r>
            <a:r>
              <a:rPr lang="en-US" altLang="ko-KR" dirty="0" smtClean="0"/>
              <a:t>-</a:t>
            </a:r>
            <a:r>
              <a:rPr lang="ko-KR" altLang="en-US" dirty="0" smtClean="0"/>
              <a:t>예측이 어려움</a:t>
            </a:r>
            <a:r>
              <a:rPr lang="en-US" altLang="ko-KR" dirty="0" smtClean="0"/>
              <a:t>(</a:t>
            </a:r>
            <a:r>
              <a:rPr lang="ko-KR" altLang="en-US" dirty="0" smtClean="0"/>
              <a:t>돌발적이기도 함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내담자의 반응에 대한 치료자의 예민한 반응과 </a:t>
            </a:r>
            <a:r>
              <a:rPr lang="ko-KR" altLang="en-US" dirty="0" err="1" smtClean="0"/>
              <a:t>감지력이</a:t>
            </a:r>
            <a:r>
              <a:rPr lang="ko-KR" altLang="en-US" dirty="0" smtClean="0"/>
              <a:t> 필요</a:t>
            </a:r>
            <a:endParaRPr lang="en-US" altLang="ko-KR" dirty="0" smtClean="0"/>
          </a:p>
          <a:p>
            <a:r>
              <a:rPr lang="ko-KR" altLang="en-US" dirty="0" smtClean="0"/>
              <a:t>추상적이고 실험적인 영상</a:t>
            </a:r>
            <a:endParaRPr lang="en-US" altLang="ko-KR" dirty="0" smtClean="0"/>
          </a:p>
          <a:p>
            <a:r>
              <a:rPr lang="ko-KR" altLang="en-US" dirty="0" smtClean="0"/>
              <a:t>정서적인 뉘앙스가 풍부한 영상 </a:t>
            </a:r>
            <a:r>
              <a:rPr lang="en-US" altLang="ko-KR" dirty="0" smtClean="0"/>
              <a:t>/ </a:t>
            </a:r>
            <a:r>
              <a:rPr lang="ko-KR" altLang="en-US" dirty="0" smtClean="0"/>
              <a:t>공포 영화</a:t>
            </a:r>
            <a:endParaRPr lang="en-US" altLang="ko-KR" dirty="0" smtClean="0"/>
          </a:p>
          <a:p>
            <a:r>
              <a:rPr lang="ko-KR" altLang="en-US" dirty="0" smtClean="0"/>
              <a:t>양가감정을 다룬 영화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67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연상적 접근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자유 연상을 활용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짧은 영화 상영 후 이미지화 하기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영화 속 요소를 최면적 요소 혹은 치료 환경의 분위기 조성 후 결합시킴</a:t>
            </a:r>
            <a:endParaRPr lang="en-US" altLang="ko-KR" dirty="0" smtClean="0"/>
          </a:p>
          <a:p>
            <a:r>
              <a:rPr lang="ko-KR" altLang="en-US" dirty="0" smtClean="0"/>
              <a:t>자기 검열의 이완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저항과 방어 기제를 이완 시키기</a:t>
            </a:r>
            <a:endParaRPr lang="en-US" altLang="ko-KR" dirty="0" smtClean="0"/>
          </a:p>
          <a:p>
            <a:r>
              <a:rPr lang="ko-KR" altLang="en-US" dirty="0" smtClean="0"/>
              <a:t>기억을 유발 시키는 다양한 행위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적당한 시기에 현실로 돌아와야 함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가장 조심스럽고 어려운 기법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0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정화적 접근 </a:t>
            </a:r>
            <a:r>
              <a:rPr lang="en-US" altLang="ko-KR" dirty="0" smtClean="0"/>
              <a:t>the cathartic way </a:t>
            </a:r>
            <a:r>
              <a:rPr lang="ko-KR" altLang="en-US" dirty="0" smtClean="0"/>
              <a:t>의 정의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영화를 통해 웃음과 울음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두려움 등의 다양한 감정을 경험하고 억압된 감정을 방출함으로써 감정적인 정화와 정서적 고양 상태를 경험하는 것</a:t>
            </a:r>
            <a:endParaRPr lang="en-US" altLang="ko-KR" dirty="0" smtClean="0"/>
          </a:p>
          <a:p>
            <a:r>
              <a:rPr lang="ko-KR" altLang="en-US" dirty="0" smtClean="0"/>
              <a:t>영화를 통해 정서적 고양 상태를 획득하는 것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  <p:pic>
        <p:nvPicPr>
          <p:cNvPr id="4" name="그림 3" descr="imagesCACY1W9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221088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정화적 접근의 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언어적 상담이나 언어적 치료보다 단기간 내에 정서적 분출이 용이함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치료자와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내담자</a:t>
            </a:r>
            <a:r>
              <a:rPr lang="ko-KR" altLang="en-US" dirty="0" smtClean="0"/>
              <a:t> 사이의 </a:t>
            </a:r>
            <a:r>
              <a:rPr lang="ko-KR" altLang="en-US" dirty="0" err="1" smtClean="0"/>
              <a:t>라포</a:t>
            </a:r>
            <a:r>
              <a:rPr lang="ko-KR" altLang="en-US" dirty="0" smtClean="0"/>
              <a:t> 형성에 유리함</a:t>
            </a:r>
            <a:endParaRPr lang="en-US" altLang="ko-KR" dirty="0" smtClean="0"/>
          </a:p>
          <a:p>
            <a:r>
              <a:rPr lang="ko-KR" altLang="en-US" dirty="0" smtClean="0"/>
              <a:t>정서적인 차원의 의사소통 기능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치료자의 역할이 중요</a:t>
            </a:r>
            <a:endParaRPr lang="en-US" altLang="ko-KR" dirty="0" smtClean="0"/>
          </a:p>
          <a:p>
            <a:r>
              <a:rPr lang="ko-KR" altLang="en-US" dirty="0" smtClean="0"/>
              <a:t>정서로부터 내담자의 문제 해결 능력으로 나아가는데 중요한 발판이 될 수 있음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214414" y="4786322"/>
          <a:ext cx="350046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정화적 접근의 단점은 무엇일까</a:t>
                      </a:r>
                      <a:r>
                        <a:rPr lang="en-US" altLang="ko-KR" sz="2800" dirty="0" smtClean="0"/>
                        <a:t>? </a:t>
                      </a:r>
                      <a:endParaRPr lang="ko-KR" altLang="en-US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3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검사의 절차와 방법</a:t>
            </a:r>
          </a:p>
        </p:txBody>
      </p:sp>
      <p:sp>
        <p:nvSpPr>
          <p:cNvPr id="6147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1</a:t>
            </a:r>
            <a:r>
              <a:rPr lang="ko-KR" altLang="en-US" smtClean="0"/>
              <a:t>일 간격 </a:t>
            </a:r>
            <a:r>
              <a:rPr lang="en-US" altLang="ko-KR" smtClean="0"/>
              <a:t>1</a:t>
            </a:r>
            <a:r>
              <a:rPr lang="ko-KR" altLang="en-US" smtClean="0"/>
              <a:t>시간 정도 </a:t>
            </a:r>
            <a:r>
              <a:rPr lang="en-US" altLang="ko-KR" smtClean="0"/>
              <a:t>– 2</a:t>
            </a:r>
            <a:r>
              <a:rPr lang="ko-KR" altLang="en-US" smtClean="0"/>
              <a:t>회</a:t>
            </a:r>
            <a:endParaRPr lang="en-US" altLang="ko-KR" smtClean="0"/>
          </a:p>
          <a:p>
            <a:r>
              <a:rPr lang="ko-KR" altLang="en-US" smtClean="0"/>
              <a:t>검사 도판 </a:t>
            </a:r>
            <a:r>
              <a:rPr lang="en-US" altLang="ko-KR" smtClean="0"/>
              <a:t>20</a:t>
            </a:r>
            <a:r>
              <a:rPr lang="ko-KR" altLang="en-US" smtClean="0"/>
              <a:t>장</a:t>
            </a:r>
            <a:endParaRPr lang="en-US" altLang="ko-KR" smtClean="0"/>
          </a:p>
          <a:p>
            <a:r>
              <a:rPr lang="ko-KR" altLang="en-US" smtClean="0"/>
              <a:t>자유롭게 표현하는 환경 조성</a:t>
            </a:r>
            <a:endParaRPr lang="en-US" altLang="ko-KR" smtClean="0"/>
          </a:p>
          <a:p>
            <a:r>
              <a:rPr lang="ko-KR" altLang="en-US" smtClean="0"/>
              <a:t>검사도중의 중도 질문 </a:t>
            </a:r>
            <a:r>
              <a:rPr lang="en-US" altLang="ko-KR" smtClean="0"/>
              <a:t>: </a:t>
            </a:r>
            <a:r>
              <a:rPr lang="ko-KR" altLang="en-US" smtClean="0"/>
              <a:t>묘사와 상상</a:t>
            </a:r>
            <a:endParaRPr lang="en-US" altLang="ko-KR" smtClean="0"/>
          </a:p>
          <a:p>
            <a:r>
              <a:rPr lang="ko-KR" altLang="en-US" smtClean="0"/>
              <a:t>이야기 내용의 기록</a:t>
            </a:r>
            <a:endParaRPr lang="en-US" altLang="ko-KR" smtClean="0"/>
          </a:p>
          <a:p>
            <a:r>
              <a:rPr lang="ko-KR" altLang="en-US" smtClean="0"/>
              <a:t>해석</a:t>
            </a:r>
          </a:p>
        </p:txBody>
      </p:sp>
    </p:spTree>
    <p:extLst>
      <p:ext uri="{BB962C8B-B14F-4D97-AF65-F5344CB8AC3E}">
        <p14:creationId xmlns:p14="http://schemas.microsoft.com/office/powerpoint/2010/main" val="747804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정화적 접근의 치유 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감정의 승화</a:t>
            </a:r>
            <a:endParaRPr lang="en-US" altLang="ko-KR" dirty="0" smtClean="0"/>
          </a:p>
          <a:p>
            <a:r>
              <a:rPr lang="ko-KR" altLang="en-US" dirty="0" smtClean="0"/>
              <a:t>심리적 위로</a:t>
            </a:r>
            <a:endParaRPr lang="en-US" altLang="ko-KR" dirty="0" smtClean="0"/>
          </a:p>
          <a:p>
            <a:r>
              <a:rPr lang="ko-KR" altLang="en-US" dirty="0" smtClean="0"/>
              <a:t>대리만족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음악치료에서의 노래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3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정화적 접근의 치유 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감정의 승화</a:t>
            </a:r>
            <a:endParaRPr lang="en-US" altLang="ko-KR" dirty="0" smtClean="0"/>
          </a:p>
          <a:p>
            <a:r>
              <a:rPr lang="ko-KR" altLang="en-US" dirty="0" smtClean="0"/>
              <a:t>심리적 위로</a:t>
            </a:r>
            <a:endParaRPr lang="en-US" altLang="ko-KR" dirty="0" smtClean="0"/>
          </a:p>
          <a:p>
            <a:r>
              <a:rPr lang="ko-KR" altLang="en-US" dirty="0" smtClean="0"/>
              <a:t>대리만족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음악치료에서의 노래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50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정화적 접근을 위한 영화 선택 및 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영화 장르의 정서적 장치를 활용할 것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슬픔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멜로드라마</a:t>
            </a:r>
            <a:endParaRPr lang="en-US" altLang="ko-KR" dirty="0" smtClean="0"/>
          </a:p>
          <a:p>
            <a:r>
              <a:rPr lang="ko-KR" altLang="en-US" dirty="0" smtClean="0"/>
              <a:t>분노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장르 불문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내담자의 상황을 강력히 투사할 수 있는 나쁜 대상으로서의 등장인물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분노의 자유로운 유출</a:t>
            </a:r>
            <a:r>
              <a:rPr lang="en-US" altLang="ko-KR" dirty="0" smtClean="0"/>
              <a:t>/</a:t>
            </a:r>
            <a:r>
              <a:rPr lang="ko-KR" altLang="en-US" dirty="0" smtClean="0"/>
              <a:t>진정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웃음과 기쁨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코미디나 공격성이 없는 </a:t>
            </a:r>
            <a:r>
              <a:rPr lang="ko-KR" altLang="en-US" dirty="0" err="1" smtClean="0"/>
              <a:t>스펙타클이</a:t>
            </a:r>
            <a:r>
              <a:rPr lang="ko-KR" altLang="en-US" dirty="0" smtClean="0"/>
              <a:t> 있는 영화</a:t>
            </a:r>
            <a:endParaRPr lang="en-US" altLang="ko-KR" dirty="0" smtClean="0"/>
          </a:p>
          <a:p>
            <a:r>
              <a:rPr lang="ko-KR" altLang="en-US" dirty="0" err="1" smtClean="0"/>
              <a:t>내담자로</a:t>
            </a:r>
            <a:r>
              <a:rPr lang="ko-KR" altLang="en-US" dirty="0" smtClean="0"/>
              <a:t> 하여금 정서 자체를 느끼게 만드는 영화를 선택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정서에 대한 영화가 아님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상호작용적 치료의 세 접근법 비교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217238"/>
              </p:ext>
            </p:extLst>
          </p:nvPr>
        </p:nvGraphicFramePr>
        <p:xfrm>
          <a:off x="593285" y="1380739"/>
          <a:ext cx="81534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특징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접근법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지시적 접근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연상적 접근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정화적 접근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바탕 이론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인지 및 행동 심리학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정신분석학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정서심리학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치료자의 영화 선택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미리 선택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모호함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추상적이고 음악적 영화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가급적 선택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바탕 기법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모델링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자유연상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카타르시스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상당의 구조화 여부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구조화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비구조화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구조화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비구조화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내담자</a:t>
                      </a:r>
                      <a:r>
                        <a:rPr lang="ko-KR" altLang="en-US" dirty="0" smtClean="0"/>
                        <a:t> 반응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예측 가능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예측 불가능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정서적 톤 예측 가능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심리기제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관찰 학습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투사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동일시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제시되는 영화 분량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단편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장편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단편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장편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단편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장편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3474" y="5786860"/>
            <a:ext cx="873302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세가지 기법은 병행되고 통합되어야 하며 다른 </a:t>
            </a:r>
            <a:endParaRPr lang="en-US" altLang="ko-KR" sz="3200" dirty="0" smtClean="0"/>
          </a:p>
          <a:p>
            <a:r>
              <a:rPr lang="ko-KR" altLang="en-US" sz="3200" dirty="0" smtClean="0"/>
              <a:t>예술 치료의 방법과 함께 고민되어야 함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272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해석 방식</a:t>
            </a:r>
          </a:p>
        </p:txBody>
      </p:sp>
      <p:sp>
        <p:nvSpPr>
          <p:cNvPr id="7171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smtClean="0"/>
              <a:t>표준화분석법</a:t>
            </a:r>
          </a:p>
          <a:p>
            <a:r>
              <a:rPr lang="ko-KR" altLang="en-US" sz="2800" smtClean="0"/>
              <a:t>주인공중심 분석법</a:t>
            </a:r>
          </a:p>
          <a:p>
            <a:r>
              <a:rPr lang="ko-KR" altLang="en-US" sz="2800" smtClean="0"/>
              <a:t>직관법 </a:t>
            </a:r>
            <a:r>
              <a:rPr lang="en-US" altLang="ko-KR" sz="2800" smtClean="0"/>
              <a:t>(</a:t>
            </a:r>
            <a:r>
              <a:rPr lang="ko-KR" altLang="en-US" sz="2800" smtClean="0"/>
              <a:t>해석자의 통찰적인 강정이입 능력</a:t>
            </a:r>
            <a:r>
              <a:rPr lang="en-US" altLang="ko-KR" sz="2800" smtClean="0"/>
              <a:t>)</a:t>
            </a:r>
          </a:p>
          <a:p>
            <a:r>
              <a:rPr lang="ko-KR" altLang="en-US" sz="2800" smtClean="0">
                <a:ea typeface="굴림" panose="020B0600000101010101" pitchFamily="50" charset="-127"/>
              </a:rPr>
              <a:t>대인관계법 </a:t>
            </a:r>
            <a:r>
              <a:rPr lang="en-US" altLang="ko-KR" sz="2800" smtClean="0">
                <a:ea typeface="굴림" panose="020B0600000101010101" pitchFamily="50" charset="-127"/>
              </a:rPr>
              <a:t>:</a:t>
            </a:r>
            <a:r>
              <a:rPr lang="ko-KR" altLang="en-US" sz="2800" smtClean="0">
                <a:ea typeface="굴림" panose="020B0600000101010101" pitchFamily="50" charset="-127"/>
              </a:rPr>
              <a:t>　이야기에 등장하는 인물들의 대인관계에 초점을 두고 해석하는 방법</a:t>
            </a:r>
            <a:r>
              <a:rPr lang="en-US" altLang="ko-KR" sz="2800" smtClean="0">
                <a:ea typeface="굴림" panose="020B0600000101010101" pitchFamily="50" charset="-127"/>
              </a:rPr>
              <a:t>.</a:t>
            </a:r>
          </a:p>
          <a:p>
            <a:pPr latinLnBrk="1"/>
            <a:r>
              <a:rPr lang="ko-KR" altLang="en-US" sz="2800" smtClean="0"/>
              <a:t>지각법</a:t>
            </a:r>
            <a:r>
              <a:rPr lang="en-US" altLang="ko-KR" sz="2800" smtClean="0"/>
              <a:t>: </a:t>
            </a:r>
            <a:r>
              <a:rPr lang="ko-KR" altLang="en-US" sz="2800" smtClean="0"/>
              <a:t>피검자의 이야기 내용의 형식을 분석한다</a:t>
            </a:r>
            <a:r>
              <a:rPr lang="en-US" altLang="ko-KR" sz="2800" smtClean="0"/>
              <a:t>. </a:t>
            </a:r>
            <a:r>
              <a:rPr lang="ko-KR" altLang="en-US" sz="2800" smtClean="0"/>
              <a:t>도판의 시각 자극의 왜곡</a:t>
            </a:r>
            <a:r>
              <a:rPr lang="en-US" altLang="ko-KR" sz="2800" smtClean="0"/>
              <a:t>, </a:t>
            </a:r>
            <a:r>
              <a:rPr lang="ko-KR" altLang="en-US" sz="2800" smtClean="0"/>
              <a:t>이야기 자체의 기묘한 왜곡</a:t>
            </a:r>
            <a:r>
              <a:rPr lang="en-US" altLang="ko-KR" sz="2800" smtClean="0"/>
              <a:t>, </a:t>
            </a:r>
            <a:r>
              <a:rPr lang="ko-KR" altLang="en-US" sz="2800" smtClean="0"/>
              <a:t>언어의 이색적 사용</a:t>
            </a:r>
            <a:r>
              <a:rPr lang="en-US" altLang="ko-KR" sz="2800" smtClean="0"/>
              <a:t>, </a:t>
            </a:r>
            <a:r>
              <a:rPr lang="ko-KR" altLang="en-US" sz="2800" smtClean="0"/>
              <a:t>사고나 논리의 특성 등을 포착</a:t>
            </a:r>
            <a:r>
              <a:rPr lang="en-US" altLang="ko-KR" sz="2800" smtClean="0"/>
              <a:t>, </a:t>
            </a:r>
            <a:r>
              <a:rPr lang="ko-KR" altLang="en-US" sz="2800" smtClean="0"/>
              <a:t>분석한다</a:t>
            </a:r>
            <a:r>
              <a:rPr lang="en-US" altLang="ko-KR" sz="2800" smtClean="0"/>
              <a:t>.</a:t>
            </a:r>
            <a:endParaRPr lang="ko-KR" altLang="en-US" sz="2800" smtClean="0"/>
          </a:p>
          <a:p>
            <a:endParaRPr lang="ko-KR" altLang="en-US" smtClean="0"/>
          </a:p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1024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영상</a:t>
            </a:r>
            <a:r>
              <a:rPr lang="en-US" altLang="ko-KR" dirty="0" smtClean="0"/>
              <a:t> – </a:t>
            </a:r>
            <a:r>
              <a:rPr lang="ko-KR" altLang="en-US" dirty="0" smtClean="0"/>
              <a:t>확대된 의미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(</a:t>
            </a:r>
            <a:r>
              <a:rPr lang="ko-KR" altLang="en-US" dirty="0" smtClean="0"/>
              <a:t>그림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글 등을 포함한 현대 매체의 확장</a:t>
            </a:r>
            <a:r>
              <a:rPr lang="en-US" altLang="ko-KR" dirty="0" smtClean="0"/>
              <a:t>)</a:t>
            </a:r>
          </a:p>
          <a:p>
            <a:r>
              <a:rPr lang="ko-KR" altLang="en-US" dirty="0" err="1" smtClean="0"/>
              <a:t>대상별로</a:t>
            </a:r>
            <a:r>
              <a:rPr lang="ko-KR" altLang="en-US" dirty="0" smtClean="0"/>
              <a:t> 적합한 영상의 활용</a:t>
            </a:r>
            <a:r>
              <a:rPr lang="en-US" altLang="ko-KR" dirty="0" smtClean="0"/>
              <a:t>(</a:t>
            </a:r>
            <a:r>
              <a:rPr lang="ko-KR" altLang="en-US" dirty="0" smtClean="0"/>
              <a:t>연령별 </a:t>
            </a:r>
            <a:r>
              <a:rPr lang="en-US" altLang="ko-KR" dirty="0" smtClean="0"/>
              <a:t>:</a:t>
            </a:r>
            <a:r>
              <a:rPr lang="ko-KR" altLang="en-US" dirty="0" smtClean="0"/>
              <a:t>아동</a:t>
            </a:r>
            <a:r>
              <a:rPr lang="en-US" altLang="ko-KR" dirty="0" smtClean="0"/>
              <a:t>,</a:t>
            </a:r>
            <a:r>
              <a:rPr lang="ko-KR" altLang="en-US" dirty="0" smtClean="0"/>
              <a:t>청소년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성인 </a:t>
            </a:r>
            <a:r>
              <a:rPr lang="en-US" altLang="ko-KR" dirty="0" smtClean="0"/>
              <a:t>/ </a:t>
            </a:r>
            <a:r>
              <a:rPr lang="ko-KR" altLang="en-US" dirty="0" err="1" smtClean="0"/>
              <a:t>집단별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미혼모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비행청소년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알코올 중독자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증상별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신경증의 여러 유형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단계별로 적합한 영상의 선택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치료진전단계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각 매체의 부정적 측면을 고려 </a:t>
            </a:r>
            <a:endParaRPr lang="en-US" altLang="ko-KR" dirty="0" smtClean="0"/>
          </a:p>
          <a:p>
            <a:r>
              <a:rPr lang="ko-KR" altLang="en-US" dirty="0" smtClean="0"/>
              <a:t>현실과 환상의 </a:t>
            </a:r>
            <a:r>
              <a:rPr lang="ko-KR" altLang="en-US" dirty="0" err="1" smtClean="0"/>
              <a:t>구분점을</a:t>
            </a:r>
            <a:r>
              <a:rPr lang="ko-KR" altLang="en-US" dirty="0" smtClean="0"/>
              <a:t> 명확히 할 것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200" dirty="0" smtClean="0"/>
              <a:t>영화치료</a:t>
            </a:r>
            <a:r>
              <a:rPr lang="en-US" altLang="ko-KR" sz="3200" dirty="0" smtClean="0"/>
              <a:t>(</a:t>
            </a:r>
            <a:r>
              <a:rPr lang="ko-KR" altLang="en-US" sz="3200" dirty="0" smtClean="0"/>
              <a:t>영상 치료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- </a:t>
            </a:r>
            <a:r>
              <a:rPr lang="ko-KR" altLang="en-US" sz="3200" dirty="0" smtClean="0"/>
              <a:t>사진과 그림책의 치료적 활용</a:t>
            </a:r>
            <a:endParaRPr lang="ko-KR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1088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17858"/>
              </p:ext>
            </p:extLst>
          </p:nvPr>
        </p:nvGraphicFramePr>
        <p:xfrm>
          <a:off x="1331640" y="4509120"/>
          <a:ext cx="64807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도상 </a:t>
                      </a:r>
                      <a:r>
                        <a:rPr lang="en-US" altLang="ko-KR" dirty="0" smtClean="0"/>
                        <a:t>icon</a:t>
                      </a:r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대상과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유사성을 갖는 기호</a:t>
                      </a:r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지표 </a:t>
                      </a:r>
                      <a:r>
                        <a:rPr lang="en-US" altLang="ko-KR" dirty="0" smtClean="0"/>
                        <a:t>index</a:t>
                      </a:r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대상체와</a:t>
                      </a:r>
                      <a:r>
                        <a:rPr lang="ko-KR" altLang="en-US" dirty="0" smtClean="0"/>
                        <a:t> 실존적 연결을 이루고 있는 기호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인접이나 인과관계 </a:t>
                      </a:r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상징</a:t>
                      </a:r>
                      <a:r>
                        <a:rPr lang="en-US" altLang="ko-KR" dirty="0" smtClean="0"/>
                        <a:t>symbol</a:t>
                      </a:r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규칙이나 자의적 관습에 의해 형성된 관계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알파벳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51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퍼스의</a:t>
            </a:r>
            <a:r>
              <a:rPr lang="ko-KR" altLang="en-US" dirty="0" smtClean="0"/>
              <a:t> 기호론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이 세상은 기호로 가득 차 있으며 기호 없이 우리는 생각할 수 없다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ko-KR" altLang="en-US" dirty="0" smtClean="0"/>
              <a:t>기호란 주체와 대상 사이의 관계에서 의미와 행동을 매개하는 존재나 매체 </a:t>
            </a:r>
            <a:endParaRPr lang="ko-KR" altLang="en-US" dirty="0"/>
          </a:p>
        </p:txBody>
      </p:sp>
      <p:sp>
        <p:nvSpPr>
          <p:cNvPr id="4" name="이등변 삼각형 3"/>
          <p:cNvSpPr/>
          <p:nvPr/>
        </p:nvSpPr>
        <p:spPr>
          <a:xfrm>
            <a:off x="3707904" y="469999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29887"/>
            <a:ext cx="595480" cy="5690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301208"/>
            <a:ext cx="700664" cy="59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0699" y="43306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사랑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21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432</TotalTime>
  <Words>2040</Words>
  <Application>Microsoft Office PowerPoint</Application>
  <PresentationFormat>화면 슬라이드 쇼(4:3)</PresentationFormat>
  <Paragraphs>307</Paragraphs>
  <Slides>53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53</vt:i4>
      </vt:variant>
    </vt:vector>
  </HeadingPairs>
  <TitlesOfParts>
    <vt:vector size="62" baseType="lpstr">
      <vt:lpstr>HY견명조</vt:lpstr>
      <vt:lpstr>Na@산하</vt:lpstr>
      <vt:lpstr>굴림</vt:lpstr>
      <vt:lpstr>맑은 고딕</vt:lpstr>
      <vt:lpstr>-미소M</vt:lpstr>
      <vt:lpstr>Arial</vt:lpstr>
      <vt:lpstr>Georgia</vt:lpstr>
      <vt:lpstr>Wingdings</vt:lpstr>
      <vt:lpstr>고구려 벽화</vt:lpstr>
      <vt:lpstr>영화 치료 졸업시험 </vt:lpstr>
      <vt:lpstr>Thematic Apperception Test (TAT) (주제통각검사) (Henry Murray : 1936년 Harvard 대학의 Psychological Clinic에서 소개된 도판이 1943년까지 3회 개정되면서 Murray에 의해 31매로 표준화되었고 검사 요강이 출판되었다. )</vt:lpstr>
      <vt:lpstr>주제통각검사에 대하여 </vt:lpstr>
      <vt:lpstr>기본가설</vt:lpstr>
      <vt:lpstr>검사의 절차와 방법</vt:lpstr>
      <vt:lpstr>해석 방식</vt:lpstr>
      <vt:lpstr>영화치료(영상 치료) - 사진과 그림책의 치료적 활용</vt:lpstr>
      <vt:lpstr>PowerPoint 프레젠테이션</vt:lpstr>
      <vt:lpstr>퍼스의 기호론</vt:lpstr>
      <vt:lpstr>그림 책의 치료적 활용</vt:lpstr>
      <vt:lpstr>그림책 읽기</vt:lpstr>
      <vt:lpstr>PowerPoint 프레젠테이션</vt:lpstr>
      <vt:lpstr>PowerPoint 프레젠테이션</vt:lpstr>
      <vt:lpstr>사진의 특수성 1</vt:lpstr>
      <vt:lpstr>롤랑 바르트 Roland Barthes</vt:lpstr>
      <vt:lpstr>PowerPoint 프레젠테이션</vt:lpstr>
      <vt:lpstr>사진에 대하여</vt:lpstr>
      <vt:lpstr>PowerPoint 프레젠테이션</vt:lpstr>
      <vt:lpstr>사진의 특수성 2</vt:lpstr>
      <vt:lpstr>PowerPoint 프레젠테이션</vt:lpstr>
      <vt:lpstr>왜 사진은 치료적으로 유용한가?</vt:lpstr>
      <vt:lpstr>사진의 치료적 활용</vt:lpstr>
      <vt:lpstr>PowerPoint 프레젠테이션</vt:lpstr>
      <vt:lpstr>영화치료의 종류</vt:lpstr>
      <vt:lpstr>영화치료를 위한 영화 관람</vt:lpstr>
      <vt:lpstr>치유적 관람 </vt:lpstr>
      <vt:lpstr>치유적 관람에서 치유자가 던져야 할 질문</vt:lpstr>
      <vt:lpstr>영화를 활용한 인문예술치료의 일차적 과정</vt:lpstr>
      <vt:lpstr>영화를 활용한 인문예술치료의 과정</vt:lpstr>
      <vt:lpstr>영화를 활용한 인문예술치료에서 상담자의 준비</vt:lpstr>
      <vt:lpstr>영화치료의 기초 기술 (셀렉팅)</vt:lpstr>
      <vt:lpstr>영화치료의 기초 기술 (브리징)</vt:lpstr>
      <vt:lpstr>브리징 실패 시</vt:lpstr>
      <vt:lpstr>영화치료의 기초 기술 (포커싱/커넥팅)</vt:lpstr>
      <vt:lpstr>상호작용적 영화치료의 세 접근법</vt:lpstr>
      <vt:lpstr>지시적 접근(the prescriptive way)의 정의</vt:lpstr>
      <vt:lpstr>지시적 접근의 장점</vt:lpstr>
      <vt:lpstr>지시적 접근의 치유 요인</vt:lpstr>
      <vt:lpstr>인지 행동치료 사례의 예</vt:lpstr>
      <vt:lpstr>PowerPoint 프레젠테이션</vt:lpstr>
      <vt:lpstr>지시적 접근을 위한 영화 선택</vt:lpstr>
      <vt:lpstr>지시적 접근 시 주의점</vt:lpstr>
      <vt:lpstr>연상적 접근 the evocative way 의 정의</vt:lpstr>
      <vt:lpstr>연상적 접근의 장점 </vt:lpstr>
      <vt:lpstr>연상적 접근의 치유 요인</vt:lpstr>
      <vt:lpstr>연상적 접근을 위한 영화 선택</vt:lpstr>
      <vt:lpstr>연상적 접근 기법</vt:lpstr>
      <vt:lpstr>정화적 접근 the cathartic way 의 정의</vt:lpstr>
      <vt:lpstr>정화적 접근의 장점</vt:lpstr>
      <vt:lpstr>정화적 접근의 치유 요인</vt:lpstr>
      <vt:lpstr>정화적 접근의 치유 요인</vt:lpstr>
      <vt:lpstr>정화적 접근을 위한 영화 선택 및 기법</vt:lpstr>
      <vt:lpstr>상호작용적 치료의 세 접근법 비교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영화 치료(그림책과 사진)</dc:title>
  <dc:creator>MY</dc:creator>
  <cp:lastModifiedBy>User</cp:lastModifiedBy>
  <cp:revision>40</cp:revision>
  <dcterms:created xsi:type="dcterms:W3CDTF">2016-10-23T06:17:48Z</dcterms:created>
  <dcterms:modified xsi:type="dcterms:W3CDTF">2019-11-26T01:38:19Z</dcterms:modified>
</cp:coreProperties>
</file>