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notesMasterIdLst>
    <p:notesMasterId r:id="rId11"/>
  </p:notesMasterIdLst>
  <p:handoutMasterIdLst>
    <p:handoutMasterId r:id="rId12"/>
  </p:handoutMasterIdLst>
  <p:sldIdLst>
    <p:sldId id="256" r:id="rId2"/>
    <p:sldId id="347" r:id="rId3"/>
    <p:sldId id="367" r:id="rId4"/>
    <p:sldId id="368" r:id="rId5"/>
    <p:sldId id="366" r:id="rId6"/>
    <p:sldId id="371" r:id="rId7"/>
    <p:sldId id="369" r:id="rId8"/>
    <p:sldId id="370" r:id="rId9"/>
    <p:sldId id="372" r:id="rId10"/>
  </p:sldIdLst>
  <p:sldSz cx="12192000" cy="6858000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0" clrIdx="0">
    <p:extLst>
      <p:ext uri="{19B8F6BF-5375-455C-9EA6-DF929625EA0E}">
        <p15:presenceInfo xmlns=""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  <p:ext uri="ACF4677E-8BD2-47ae-8A1F-98590045965D">
      <hp:hncThemeShow xmlns="" xmlns:c="http://schemas.openxmlformats.org/drawingml/2006/chart" xmlns:dgm="http://schemas.openxmlformats.org/drawingml/2006/diagram" xmlns:dsp="http://schemas.microsoft.com/office/drawing/2008/diagram" xmlns:hp="http://schemas.haansoft.com/office/presentation/8.0" themeShowType="1" themeSkinType="1" themeTransitionType="1" useThemeTransition="1" byMouseClick="1" attrType="1" dur="200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236" autoAdjust="0"/>
    <p:restoredTop sz="94660"/>
  </p:normalViewPr>
  <p:slideViewPr>
    <p:cSldViewPr snapToGrid="0">
      <p:cViewPr>
        <p:scale>
          <a:sx n="76" d="100"/>
          <a:sy n="76" d="100"/>
        </p:scale>
        <p:origin x="-364" y="-4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15373" y="1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CD36E6-4AD9-4C02-A35C-08A7729C9F97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8BEF98-D41F-4B7F-9EED-38C285FB2B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26944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0BC705-5DBD-49F3-BFCD-7B6E75DCC2AD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78B7CE-9315-45A2-9909-EB2E65005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6024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C8174-5897-4046-82B3-40BA47811EDB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7ECF8FAD-99D7-4687-8643-DF774FA57E81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1577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C8174-5897-4046-82B3-40BA47811EDB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F8FAD-99D7-4687-8643-DF774FA57E81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1580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C8174-5897-4046-82B3-40BA47811EDB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F8FAD-99D7-4687-8643-DF774FA57E81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891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C8174-5897-4046-82B3-40BA47811EDB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F8FAD-99D7-4687-8643-DF774FA57E81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3113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C8174-5897-4046-82B3-40BA47811EDB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F8FAD-99D7-4687-8643-DF774FA57E81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9686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C8174-5897-4046-82B3-40BA47811EDB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F8FAD-99D7-4687-8643-DF774FA57E81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0363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C8174-5897-4046-82B3-40BA47811EDB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F8FAD-99D7-4687-8643-DF774FA57E81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3630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C8174-5897-4046-82B3-40BA47811EDB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F8FAD-99D7-4687-8643-DF774FA57E81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6980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C8174-5897-4046-82B3-40BA47811EDB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F8FAD-99D7-4687-8643-DF774FA57E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25716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C8174-5897-4046-82B3-40BA47811EDB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F8FAD-99D7-4687-8643-DF774FA57E81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2799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725C8174-5897-4046-82B3-40BA47811EDB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F8FAD-99D7-4687-8643-DF774FA57E81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7837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8174-5897-4046-82B3-40BA47811EDB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7ECF8FAD-99D7-4687-8643-DF774FA57E81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7032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5"/>
          <p:cNvGrpSpPr>
            <a:grpSpLocks noChangeAspect="1"/>
          </p:cNvGrpSpPr>
          <p:nvPr/>
        </p:nvGrpSpPr>
        <p:grpSpPr>
          <a:xfrm>
            <a:off x="5679679" y="1067955"/>
            <a:ext cx="834103" cy="968864"/>
            <a:chOff x="2073" y="111"/>
            <a:chExt cx="3528" cy="4098"/>
          </a:xfrm>
        </p:grpSpPr>
        <p:sp>
          <p:nvSpPr>
            <p:cNvPr id="17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8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9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20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21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22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23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24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25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26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27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37" name="그룹 36"/>
          <p:cNvGrpSpPr/>
          <p:nvPr/>
        </p:nvGrpSpPr>
        <p:grpSpPr>
          <a:xfrm>
            <a:off x="487735" y="1534655"/>
            <a:ext cx="11313980" cy="4490173"/>
            <a:chOff x="4617772" y="2215175"/>
            <a:chExt cx="2959305" cy="3618799"/>
          </a:xfrm>
        </p:grpSpPr>
        <p:sp>
          <p:nvSpPr>
            <p:cNvPr id="28" name="TextBox 27"/>
            <p:cNvSpPr txBox="1"/>
            <p:nvPr/>
          </p:nvSpPr>
          <p:spPr>
            <a:xfrm>
              <a:off x="4617772" y="2644411"/>
              <a:ext cx="2959305" cy="205880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ko-KR" altLang="en-US" sz="8000" dirty="0" smtClean="0">
                  <a:solidFill>
                    <a:srgbClr val="EEB73C"/>
                  </a:solidFill>
                  <a:latin typeface="KoPub돋움체 Light"/>
                  <a:ea typeface="KoPub돋움체 Light"/>
                </a:rPr>
                <a:t>글쓰기치료의 </a:t>
              </a:r>
              <a:endParaRPr lang="en-US" altLang="ko-KR" sz="8000" dirty="0" smtClean="0">
                <a:solidFill>
                  <a:srgbClr val="EEB73C"/>
                </a:solidFill>
                <a:latin typeface="KoPub돋움체 Light"/>
                <a:ea typeface="KoPub돋움체 Light"/>
              </a:endParaRPr>
            </a:p>
            <a:p>
              <a:pPr algn="ctr">
                <a:defRPr/>
              </a:pPr>
              <a:r>
                <a:rPr lang="ko-KR" altLang="en-US" sz="8000" smtClean="0">
                  <a:solidFill>
                    <a:srgbClr val="EEB73C"/>
                  </a:solidFill>
                  <a:latin typeface="KoPub돋움체 Light"/>
                  <a:ea typeface="KoPub돋움체 Light"/>
                </a:rPr>
                <a:t>원리</a:t>
              </a:r>
              <a:endParaRPr lang="ko-KR" altLang="en-US" sz="8000" dirty="0">
                <a:solidFill>
                  <a:srgbClr val="EEB73C"/>
                </a:solidFill>
                <a:latin typeface="KoPub돋움체 Light"/>
                <a:ea typeface="KoPub돋움체 Light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617772" y="2273298"/>
              <a:ext cx="2959305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ko-KR" altLang="en-US" sz="3200">
                <a:solidFill>
                  <a:srgbClr val="F4F3F1"/>
                </a:solidFill>
                <a:latin typeface="KoPub돋움체 Light"/>
                <a:ea typeface="KoPub돋움체 Light"/>
              </a:endParaRPr>
            </a:p>
          </p:txBody>
        </p:sp>
        <p:sp>
          <p:nvSpPr>
            <p:cNvPr id="30" name="타원 29"/>
            <p:cNvSpPr/>
            <p:nvPr/>
          </p:nvSpPr>
          <p:spPr>
            <a:xfrm>
              <a:off x="5770105" y="2215175"/>
              <a:ext cx="73520" cy="73520"/>
            </a:xfrm>
            <a:prstGeom prst="ellipse">
              <a:avLst/>
            </a:prstGeom>
            <a:solidFill>
              <a:srgbClr val="F4F3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1" name="타원 30"/>
            <p:cNvSpPr/>
            <p:nvPr/>
          </p:nvSpPr>
          <p:spPr>
            <a:xfrm>
              <a:off x="6121550" y="2215175"/>
              <a:ext cx="73520" cy="73520"/>
            </a:xfrm>
            <a:prstGeom prst="ellipse">
              <a:avLst/>
            </a:prstGeom>
            <a:solidFill>
              <a:srgbClr val="F4F3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2" name="타원 31"/>
            <p:cNvSpPr/>
            <p:nvPr/>
          </p:nvSpPr>
          <p:spPr>
            <a:xfrm>
              <a:off x="6472995" y="2215175"/>
              <a:ext cx="73520" cy="73520"/>
            </a:xfrm>
            <a:prstGeom prst="ellipse">
              <a:avLst/>
            </a:prstGeom>
            <a:solidFill>
              <a:srgbClr val="F4F3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3" name="타원 32"/>
            <p:cNvSpPr/>
            <p:nvPr/>
          </p:nvSpPr>
          <p:spPr>
            <a:xfrm>
              <a:off x="6824440" y="2215175"/>
              <a:ext cx="73520" cy="73520"/>
            </a:xfrm>
            <a:prstGeom prst="ellipse">
              <a:avLst/>
            </a:prstGeom>
            <a:solidFill>
              <a:srgbClr val="F4F3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4" name="타원 33"/>
            <p:cNvSpPr/>
            <p:nvPr/>
          </p:nvSpPr>
          <p:spPr>
            <a:xfrm>
              <a:off x="7175885" y="2215175"/>
              <a:ext cx="73520" cy="73520"/>
            </a:xfrm>
            <a:prstGeom prst="ellipse">
              <a:avLst/>
            </a:prstGeom>
            <a:solidFill>
              <a:srgbClr val="F4F3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4840231" y="5249199"/>
              <a:ext cx="2546647" cy="584775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886430" y="5218990"/>
              <a:ext cx="2445706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altLang="ko-KR" sz="3000" dirty="0" smtClean="0">
                  <a:solidFill>
                    <a:srgbClr val="393939"/>
                  </a:solidFill>
                  <a:latin typeface="KoPub돋움체 Light"/>
                  <a:ea typeface="KoPub돋움체 Light"/>
                </a:rPr>
                <a:t>&lt;</a:t>
              </a:r>
              <a:r>
                <a:rPr lang="ko-KR" altLang="en-US" sz="3000" dirty="0" smtClean="0">
                  <a:solidFill>
                    <a:srgbClr val="393939"/>
                  </a:solidFill>
                  <a:latin typeface="KoPub돋움체 Light"/>
                  <a:ea typeface="KoPub돋움체 Light"/>
                </a:rPr>
                <a:t>글쓰기치료</a:t>
              </a:r>
              <a:r>
                <a:rPr lang="en-US" altLang="ko-KR" sz="3000" dirty="0" smtClean="0">
                  <a:solidFill>
                    <a:srgbClr val="393939"/>
                  </a:solidFill>
                  <a:latin typeface="KoPub돋움체 Light"/>
                  <a:ea typeface="KoPub돋움체 Light"/>
                </a:rPr>
                <a:t>&gt;         </a:t>
              </a:r>
              <a:r>
                <a:rPr lang="ko-KR" altLang="en-US" sz="3000" dirty="0" smtClean="0">
                  <a:solidFill>
                    <a:srgbClr val="393939"/>
                  </a:solidFill>
                  <a:latin typeface="KoPub돋움체 Light"/>
                  <a:ea typeface="KoPub돋움체 Light"/>
                </a:rPr>
                <a:t>홍단비</a:t>
              </a:r>
              <a:endParaRPr lang="ko-KR" altLang="en-US" sz="3000" dirty="0">
                <a:solidFill>
                  <a:srgbClr val="393939"/>
                </a:solidFill>
                <a:latin typeface="KoPub돋움체 Light"/>
                <a:ea typeface="KoPub돋움체 Light"/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0" y="162034"/>
            <a:ext cx="6182781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1</a:t>
            </a:r>
            <a:r>
              <a:rPr lang="en-US" altLang="ko-KR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. </a:t>
            </a:r>
            <a:r>
              <a:rPr lang="ko-KR" altLang="en-US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글쓰기치료의 원리</a:t>
            </a:r>
            <a:endParaRPr lang="ko-KR" altLang="en-US" sz="3500" dirty="0">
              <a:solidFill>
                <a:srgbClr val="EEB73C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520625" y="1255600"/>
            <a:ext cx="8917917" cy="41734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en-US" altLang="ko-KR" sz="3600" dirty="0" smtClean="0">
                <a:solidFill>
                  <a:srgbClr val="F4F3F1"/>
                </a:solidFill>
                <a:latin typeface="맑은 고딕 Semilight"/>
                <a:ea typeface="맑은 고딕 Semilight"/>
                <a:cs typeface="맑은 고딕 Semilight"/>
              </a:rPr>
              <a:t>          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글쓰기치료의 </a:t>
            </a:r>
            <a:r>
              <a:rPr lang="en-US" altLang="ko-KR" sz="36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기본원칙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  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 </a:t>
            </a: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 -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글쓰기치료는 대단한 기술이 필요하지 않음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 -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언어와 글을 잘 다룰 줄 알고 참여자들의 마음을 </a:t>
            </a:r>
            <a:r>
              <a:rPr lang="ko-KR" altLang="en-US" sz="2400" b="1" dirty="0" err="1" smtClean="0">
                <a:latin typeface="맑은 고딕 Semilight"/>
                <a:ea typeface="맑은 고딕 Semilight"/>
                <a:cs typeface="맑은 고딕 Semilight"/>
              </a:rPr>
              <a:t>거울보듯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  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 읽어낼 수 있는 숙련된 치료사가 필요함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 -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창의적인 예술 영역의 원리나 문학의 원리를 아는 것은 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      치료사의 기본 요건임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7938063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0" y="162034"/>
            <a:ext cx="6182781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1</a:t>
            </a:r>
            <a:r>
              <a:rPr lang="en-US" altLang="ko-KR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. </a:t>
            </a:r>
            <a:r>
              <a:rPr lang="ko-KR" altLang="en-US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글쓰기치료의 원리</a:t>
            </a:r>
            <a:endParaRPr lang="ko-KR" altLang="en-US" sz="3500" dirty="0">
              <a:solidFill>
                <a:srgbClr val="EEB73C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520625" y="1255600"/>
            <a:ext cx="8917917" cy="46535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en-US" altLang="ko-KR" sz="3600" dirty="0" smtClean="0">
                <a:solidFill>
                  <a:srgbClr val="F4F3F1"/>
                </a:solidFill>
                <a:latin typeface="맑은 고딕 Semilight"/>
                <a:ea typeface="맑은 고딕 Semilight"/>
                <a:cs typeface="맑은 고딕 Semilight"/>
              </a:rPr>
              <a:t>          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글쓰기치료의 </a:t>
            </a:r>
            <a:r>
              <a:rPr lang="en-US" altLang="ko-KR" sz="36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기본원칙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   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 </a:t>
            </a: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 -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글쓰기치료에서 참여자들이 만들어 내는 텍스트가 치료의 핵심이지만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그렇다고 이들이 쓴 텍스트나 문학을 해석하고 의미를 찾아내는 것이 주요 목표는 아님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-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글쓰기치료의 기본원칙은 문학의 원리를 하나의 도구로 하되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,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 해석이나 해명의 중심이 </a:t>
            </a:r>
            <a:r>
              <a:rPr lang="ko-KR" altLang="en-US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참여자의 관점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에서 출발된다는 것임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 </a:t>
            </a: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147180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0" y="162034"/>
            <a:ext cx="6182781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1</a:t>
            </a:r>
            <a:r>
              <a:rPr lang="en-US" altLang="ko-KR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. </a:t>
            </a:r>
            <a:r>
              <a:rPr lang="ko-KR" altLang="en-US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글쓰기치료의 원리</a:t>
            </a:r>
            <a:endParaRPr lang="ko-KR" altLang="en-US" sz="3500" dirty="0">
              <a:solidFill>
                <a:srgbClr val="EEB73C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520624" y="1255600"/>
            <a:ext cx="7757599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en-US" altLang="ko-KR" sz="3600" dirty="0" smtClean="0">
                <a:solidFill>
                  <a:srgbClr val="F4F3F1"/>
                </a:solidFill>
                <a:latin typeface="맑은 고딕 Semilight"/>
                <a:ea typeface="맑은 고딕 Semilight"/>
                <a:cs typeface="맑은 고딕 Semilight"/>
              </a:rPr>
              <a:t>          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글쓰기치료의 </a:t>
            </a:r>
            <a:r>
              <a:rPr lang="en-US" altLang="ko-KR" sz="36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기본원리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   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 </a:t>
            </a: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 - </a:t>
            </a:r>
            <a:r>
              <a:rPr lang="ko-KR" altLang="en-US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참여자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가 그 텍스트를 쓰는 과정에서 느끼고 얻는 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   </a:t>
            </a:r>
            <a:r>
              <a:rPr lang="ko-KR" altLang="en-US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감정과</a:t>
            </a:r>
            <a:r>
              <a:rPr lang="en-US" altLang="ko-KR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ko-KR" altLang="en-US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소감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텍스트를 그룹 내에서 읽을 때의 느낌과 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  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그것을 </a:t>
            </a:r>
            <a:r>
              <a:rPr lang="ko-KR" altLang="en-US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다른 참여자들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이 듣고 </a:t>
            </a:r>
            <a:r>
              <a:rPr lang="ko-KR" altLang="en-US" sz="2400" b="1" dirty="0" err="1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피드백</a:t>
            </a:r>
            <a:r>
              <a:rPr lang="ko-KR" altLang="en-US" sz="2400" b="1" dirty="0" err="1" smtClean="0">
                <a:latin typeface="맑은 고딕 Semilight"/>
                <a:ea typeface="맑은 고딕 Semilight"/>
                <a:cs typeface="맑은 고딕 Semilight"/>
              </a:rPr>
              <a:t>할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 때의 느낌 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  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등이 중요한 치료기제가 됨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5209645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0" y="162034"/>
            <a:ext cx="6182781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1</a:t>
            </a:r>
            <a:r>
              <a:rPr lang="en-US" altLang="ko-KR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. </a:t>
            </a:r>
            <a:r>
              <a:rPr lang="ko-KR" altLang="en-US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글쓰기치료의 원리</a:t>
            </a:r>
            <a:endParaRPr lang="ko-KR" altLang="en-US" sz="3500" dirty="0">
              <a:solidFill>
                <a:srgbClr val="EEB73C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520625" y="1255600"/>
            <a:ext cx="8917917" cy="41734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en-US" altLang="ko-KR" sz="3600" dirty="0" smtClean="0">
                <a:solidFill>
                  <a:srgbClr val="F4F3F1"/>
                </a:solidFill>
                <a:latin typeface="맑은 고딕 Semilight"/>
                <a:ea typeface="맑은 고딕 Semilight"/>
                <a:cs typeface="맑은 고딕 Semilight"/>
              </a:rPr>
              <a:t>       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글쓰기치료의  방어기제 및 저항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   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 -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대부분의 사람들은 글쓰기치료에 참여할 때 </a:t>
            </a:r>
            <a:r>
              <a:rPr lang="ko-KR" altLang="en-US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심리적 저항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이나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  </a:t>
            </a:r>
            <a:r>
              <a:rPr lang="ko-KR" altLang="en-US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방어기제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를</a:t>
            </a:r>
            <a:r>
              <a:rPr lang="ko-KR" altLang="en-US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갖게 됨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(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의식적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무의식적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)</a:t>
            </a: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-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심리적 장애가 있거나 마음에 심한 상처가 있는 사람일수록 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 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방어기제는 훨씬 더 심하게 나타남</a:t>
            </a:r>
            <a:endParaRPr lang="en-US" altLang="ko-KR" sz="2400" b="1" dirty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     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ex) ‘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저는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글을 읽기 싫어요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!’, ‘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왜 제가 글을 써야 하나요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?’, </a:t>
            </a:r>
          </a:p>
          <a:p>
            <a:pPr lvl="0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         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무반응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dirty="0" err="1" smtClean="0">
                <a:latin typeface="맑은 고딕 Semilight"/>
                <a:ea typeface="맑은 고딕 Semilight"/>
                <a:cs typeface="맑은 고딕 Semilight"/>
              </a:rPr>
              <a:t>무대답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 등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7281355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0" y="162034"/>
            <a:ext cx="6182781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1</a:t>
            </a:r>
            <a:r>
              <a:rPr lang="en-US" altLang="ko-KR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. </a:t>
            </a:r>
            <a:r>
              <a:rPr lang="ko-KR" altLang="en-US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글쓰기치료의 원리</a:t>
            </a:r>
            <a:endParaRPr lang="ko-KR" altLang="en-US" sz="3500" dirty="0">
              <a:solidFill>
                <a:srgbClr val="EEB73C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520625" y="1255600"/>
            <a:ext cx="8917917" cy="22529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en-US" altLang="ko-KR" sz="3600" dirty="0" smtClean="0">
                <a:solidFill>
                  <a:srgbClr val="F4F3F1"/>
                </a:solidFill>
                <a:latin typeface="맑은 고딕 Semilight"/>
                <a:ea typeface="맑은 고딕 Semilight"/>
                <a:cs typeface="맑은 고딕 Semilight"/>
              </a:rPr>
              <a:t>       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글쓰기치료의  방어기제 및 저항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                         </a:t>
            </a:r>
            <a:r>
              <a:rPr lang="en-US" altLang="ko-KR" sz="2400" b="1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프로이트의 방어기제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endParaRPr lang="en-US" altLang="ko-KR" sz="2400" b="1" dirty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1574667"/>
              </p:ext>
            </p:extLst>
          </p:nvPr>
        </p:nvGraphicFramePr>
        <p:xfrm>
          <a:off x="1915583" y="2692866"/>
          <a:ext cx="8128000" cy="24308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/>
                <a:gridCol w="4064000"/>
              </a:tblGrid>
              <a:tr h="449649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방어기제</a:t>
                      </a:r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dirty="0" smtClean="0"/>
                        <a:t>억압</a:t>
                      </a:r>
                      <a:endParaRPr lang="ko-KR" altLang="en-US" sz="20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dirty="0" smtClean="0"/>
                        <a:t>부정</a:t>
                      </a:r>
                      <a:endParaRPr lang="ko-KR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dirty="0" smtClean="0"/>
                        <a:t>합리화</a:t>
                      </a:r>
                      <a:endParaRPr lang="ko-KR" altLang="en-US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dirty="0" smtClean="0"/>
                        <a:t>투사</a:t>
                      </a:r>
                      <a:r>
                        <a:rPr lang="en-US" altLang="ko-KR" sz="1800" b="0" dirty="0" smtClean="0"/>
                        <a:t>(</a:t>
                      </a:r>
                      <a:r>
                        <a:rPr lang="ko-KR" altLang="en-US" sz="1800" b="0" dirty="0" smtClean="0"/>
                        <a:t>내가 </a:t>
                      </a:r>
                      <a:r>
                        <a:rPr lang="ko-KR" altLang="en-US" sz="1800" b="0" dirty="0" err="1" smtClean="0"/>
                        <a:t>싫어하는게</a:t>
                      </a:r>
                      <a:r>
                        <a:rPr lang="ko-KR" altLang="en-US" sz="1800" b="0" dirty="0" smtClean="0"/>
                        <a:t> 아니라 제가 날</a:t>
                      </a:r>
                      <a:r>
                        <a:rPr lang="en-US" altLang="ko-KR" sz="1800" b="0" dirty="0" smtClean="0"/>
                        <a:t>)</a:t>
                      </a:r>
                      <a:endParaRPr lang="ko-KR" altLang="en-US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dirty="0" smtClean="0"/>
                        <a:t>퇴행</a:t>
                      </a:r>
                      <a:r>
                        <a:rPr lang="en-US" altLang="ko-KR" sz="1800" b="0" dirty="0" smtClean="0"/>
                        <a:t>(</a:t>
                      </a:r>
                      <a:r>
                        <a:rPr lang="ko-KR" altLang="en-US" sz="1800" b="0" dirty="0" smtClean="0"/>
                        <a:t>행복했던 과거</a:t>
                      </a:r>
                      <a:r>
                        <a:rPr lang="en-US" altLang="ko-KR" sz="1800" b="0" dirty="0" smtClean="0"/>
                        <a:t>...)</a:t>
                      </a:r>
                      <a:endParaRPr lang="ko-KR" altLang="en-US" sz="1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dirty="0" smtClean="0"/>
                        <a:t>동일시</a:t>
                      </a:r>
                      <a:endParaRPr lang="ko-KR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dirty="0" smtClean="0"/>
                        <a:t>반동형성</a:t>
                      </a:r>
                      <a:endParaRPr lang="ko-KR" altLang="en-US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dirty="0" smtClean="0"/>
                        <a:t>전위</a:t>
                      </a:r>
                      <a:r>
                        <a:rPr lang="en-US" altLang="ko-KR" sz="1800" b="0" dirty="0" smtClean="0"/>
                        <a:t>(</a:t>
                      </a:r>
                      <a:r>
                        <a:rPr lang="ko-KR" altLang="en-US" sz="1800" b="0" dirty="0" smtClean="0"/>
                        <a:t>약한 상대에게 화풀이</a:t>
                      </a:r>
                      <a:r>
                        <a:rPr lang="en-US" altLang="ko-KR" sz="1800" b="0" dirty="0" smtClean="0"/>
                        <a:t>)</a:t>
                      </a:r>
                      <a:endParaRPr lang="ko-KR" altLang="en-US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dirty="0" smtClean="0"/>
                        <a:t>승화</a:t>
                      </a:r>
                      <a:endParaRPr lang="ko-KR" altLang="en-US" sz="20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78654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0" y="162034"/>
            <a:ext cx="6182781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1</a:t>
            </a:r>
            <a:r>
              <a:rPr lang="en-US" altLang="ko-KR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. </a:t>
            </a:r>
            <a:r>
              <a:rPr lang="ko-KR" altLang="en-US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글쓰기치료의 원리</a:t>
            </a:r>
            <a:endParaRPr lang="ko-KR" altLang="en-US" sz="3500" dirty="0">
              <a:solidFill>
                <a:srgbClr val="EEB73C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520625" y="1255600"/>
            <a:ext cx="8917917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en-US" altLang="ko-KR" sz="3600" dirty="0" smtClean="0">
                <a:solidFill>
                  <a:srgbClr val="F4F3F1"/>
                </a:solidFill>
                <a:latin typeface="맑은 고딕 Semilight"/>
                <a:ea typeface="맑은 고딕 Semilight"/>
                <a:cs typeface="맑은 고딕 Semilight"/>
              </a:rPr>
              <a:t>       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글쓰기치료의  방어기제 및 저항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   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 -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글쓰기치료에서는 심리적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신체적 방어기제를 글쓰기를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 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  매개로 완화하고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부정적인 생각들을 긍정적인 생각으로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 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  대체하는 것이 기본 원리임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 -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일차적으로 글을 쓰는 참여자 스스로 </a:t>
            </a:r>
            <a:r>
              <a:rPr lang="ko-KR" altLang="en-US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자기정서를 이해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하도록 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   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유도하는 데서 글쓰기치료가 시작 됨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7278942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0" y="162034"/>
            <a:ext cx="6182781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1</a:t>
            </a:r>
            <a:r>
              <a:rPr lang="en-US" altLang="ko-KR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. </a:t>
            </a:r>
            <a:r>
              <a:rPr lang="ko-KR" altLang="en-US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글쓰기치료의 원리</a:t>
            </a:r>
            <a:endParaRPr lang="ko-KR" altLang="en-US" sz="3500" dirty="0">
              <a:solidFill>
                <a:srgbClr val="EEB73C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520625" y="1255600"/>
            <a:ext cx="8917917" cy="40134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en-US" altLang="ko-KR" sz="3600" dirty="0" smtClean="0">
                <a:solidFill>
                  <a:srgbClr val="F4F3F1"/>
                </a:solidFill>
                <a:latin typeface="맑은 고딕 Semilight"/>
                <a:ea typeface="맑은 고딕 Semilight"/>
                <a:cs typeface="맑은 고딕 Semilight"/>
              </a:rPr>
              <a:t>       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글쓰기치료의  방어기제 및 저항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   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 - </a:t>
            </a: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저항이나 방어기제가 심하다고 치료를 포기하는 것은 금물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    </a:t>
            </a:r>
            <a:r>
              <a:rPr lang="en-US" altLang="ko-KR" sz="2000" b="1" dirty="0" smtClean="0">
                <a:solidFill>
                  <a:srgbClr val="00B050"/>
                </a:solidFill>
                <a:latin typeface="맑은 고딕 Semilight"/>
                <a:ea typeface="맑은 고딕 Semilight"/>
                <a:cs typeface="맑은 고딕 Semilight"/>
              </a:rPr>
              <a:t>→ </a:t>
            </a:r>
            <a:r>
              <a:rPr lang="ko-KR" altLang="en-US" sz="2000" b="1" dirty="0" smtClean="0">
                <a:solidFill>
                  <a:srgbClr val="00B050"/>
                </a:solidFill>
                <a:latin typeface="맑은 고딕 Semilight"/>
                <a:ea typeface="맑은 고딕 Semilight"/>
                <a:cs typeface="맑은 고딕 Semilight"/>
              </a:rPr>
              <a:t>자기부정의 초기 단계에서 나타나는 저항이 심하면 심할수록 </a:t>
            </a:r>
            <a:endParaRPr lang="en-US" altLang="ko-KR" sz="2000" b="1" dirty="0" smtClean="0">
              <a:solidFill>
                <a:srgbClr val="00B05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000" b="1" dirty="0">
                <a:solidFill>
                  <a:srgbClr val="00B05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000" b="1" dirty="0" smtClean="0">
                <a:solidFill>
                  <a:srgbClr val="00B050"/>
                </a:solidFill>
                <a:latin typeface="맑은 고딕 Semilight"/>
                <a:ea typeface="맑은 고딕 Semilight"/>
                <a:cs typeface="맑은 고딕 Semilight"/>
              </a:rPr>
              <a:t>           </a:t>
            </a:r>
            <a:r>
              <a:rPr lang="ko-KR" altLang="en-US" sz="2000" b="1" dirty="0" smtClean="0">
                <a:solidFill>
                  <a:srgbClr val="00B050"/>
                </a:solidFill>
                <a:latin typeface="맑은 고딕 Semilight"/>
                <a:ea typeface="맑은 고딕 Semilight"/>
                <a:cs typeface="맑은 고딕 Semilight"/>
              </a:rPr>
              <a:t>상처받은 내면의 모습을 드러내고자 하는 소망은 커지기 때문</a:t>
            </a:r>
            <a:endParaRPr lang="en-US" altLang="ko-KR" sz="2000" b="1" dirty="0" smtClean="0">
              <a:solidFill>
                <a:srgbClr val="00B05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endParaRPr lang="en-US" altLang="ko-KR" sz="2000" b="1" dirty="0" smtClean="0">
              <a:solidFill>
                <a:srgbClr val="00B05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b="1" dirty="0" smtClean="0">
                <a:latin typeface="맑은 고딕 Semilight"/>
                <a:ea typeface="맑은 고딕 Semilight"/>
                <a:cs typeface="맑은 고딕 Semilight"/>
              </a:rPr>
              <a:t>   - </a:t>
            </a:r>
            <a:r>
              <a:rPr lang="ko-KR" altLang="en-US" sz="2400" b="1" dirty="0" err="1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치료자는</a:t>
            </a:r>
            <a:r>
              <a:rPr lang="ko-KR" altLang="en-US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 참여자가 마음의 문을 열고 글을 써 내려갈 수 있을 </a:t>
            </a:r>
            <a:endParaRPr lang="en-US" altLang="ko-KR" sz="2400" b="1" dirty="0" smtClean="0">
              <a:solidFill>
                <a:srgbClr val="FF000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en-US" altLang="ko-KR" sz="2400" b="1" dirty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     </a:t>
            </a:r>
            <a:r>
              <a:rPr lang="ko-KR" altLang="en-US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때까지</a:t>
            </a:r>
            <a:r>
              <a:rPr lang="en-US" altLang="ko-KR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,</a:t>
            </a:r>
            <a:r>
              <a:rPr lang="ko-KR" altLang="en-US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 여유를 가지고 기다려주는 것이 중요</a:t>
            </a:r>
            <a:endParaRPr lang="en-US" altLang="ko-KR" sz="2400" b="1" dirty="0" smtClean="0">
              <a:solidFill>
                <a:srgbClr val="FF0000"/>
              </a:solidFill>
              <a:latin typeface="맑은 고딕 Semilight"/>
              <a:ea typeface="맑은 고딕 Semilight"/>
              <a:cs typeface="맑은 고딕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35117774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0" y="162034"/>
            <a:ext cx="6182781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1</a:t>
            </a:r>
            <a:r>
              <a:rPr lang="en-US" altLang="ko-KR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. </a:t>
            </a:r>
            <a:r>
              <a:rPr lang="ko-KR" altLang="en-US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글쓰기치료의 원리</a:t>
            </a:r>
            <a:endParaRPr lang="ko-KR" altLang="en-US" sz="3500" dirty="0">
              <a:solidFill>
                <a:srgbClr val="EEB73C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520625" y="1255600"/>
            <a:ext cx="8917917" cy="46535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en-US" altLang="ko-KR" sz="3600" dirty="0" smtClean="0">
                <a:solidFill>
                  <a:srgbClr val="F4F3F1"/>
                </a:solidFill>
                <a:latin typeface="맑은 고딕 Semilight"/>
                <a:ea typeface="맑은 고딕 Semilight"/>
                <a:cs typeface="맑은 고딕 Semilight"/>
              </a:rPr>
              <a:t>       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글쓰기치료의  방어기제 및 저항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   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ko-KR" altLang="en-US" sz="2400" b="1" dirty="0" smtClean="0">
                <a:latin typeface="맑은 고딕 Semilight"/>
                <a:ea typeface="맑은 고딕 Semilight"/>
                <a:cs typeface="맑은 고딕 Semilight"/>
              </a:rPr>
              <a:t>                       저항이나 방어기제를 완화하는 방법들</a:t>
            </a:r>
            <a:endParaRPr lang="en-US" altLang="ko-KR" sz="2400" b="1" dirty="0">
              <a:solidFill>
                <a:srgbClr val="FF000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marL="457200" lvl="0" indent="-457200" algn="ctr">
              <a:lnSpc>
                <a:spcPct val="130000"/>
              </a:lnSpc>
              <a:buAutoNum type="arabicParenR"/>
              <a:defRPr/>
            </a:pPr>
            <a:r>
              <a:rPr lang="ko-KR" altLang="en-US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음악 듣기</a:t>
            </a:r>
            <a:endParaRPr lang="en-US" altLang="ko-KR" sz="2400" b="1" dirty="0" smtClean="0">
              <a:solidFill>
                <a:srgbClr val="FF000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marL="457200" lvl="0" indent="-457200" algn="ctr">
              <a:lnSpc>
                <a:spcPct val="130000"/>
              </a:lnSpc>
              <a:buAutoNum type="arabicParenR"/>
              <a:defRPr/>
            </a:pPr>
            <a:r>
              <a:rPr lang="ko-KR" altLang="en-US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가벼운 명상</a:t>
            </a:r>
            <a:endParaRPr lang="en-US" altLang="ko-KR" sz="2400" b="1" dirty="0" smtClean="0">
              <a:solidFill>
                <a:srgbClr val="FF000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marL="457200" lvl="0" indent="-457200" algn="ctr">
              <a:lnSpc>
                <a:spcPct val="130000"/>
              </a:lnSpc>
              <a:buAutoNum type="arabicParenR"/>
              <a:defRPr/>
            </a:pPr>
            <a:r>
              <a:rPr lang="ko-KR" altLang="en-US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가벼운 몸동작</a:t>
            </a:r>
            <a:endParaRPr lang="en-US" altLang="ko-KR" sz="2400" b="1" dirty="0" smtClean="0">
              <a:solidFill>
                <a:srgbClr val="FF000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marL="457200" lvl="0" indent="-457200" algn="ctr">
              <a:lnSpc>
                <a:spcPct val="130000"/>
              </a:lnSpc>
              <a:buAutoNum type="arabicParenR"/>
              <a:defRPr/>
            </a:pPr>
            <a:r>
              <a:rPr lang="ko-KR" altLang="en-US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음악에 맞춰 걷기</a:t>
            </a:r>
            <a:endParaRPr lang="en-US" altLang="ko-KR" sz="2400" b="1" dirty="0" smtClean="0">
              <a:solidFill>
                <a:srgbClr val="FF000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marL="457200" lvl="0" indent="-457200" algn="ctr">
              <a:lnSpc>
                <a:spcPct val="130000"/>
              </a:lnSpc>
              <a:buAutoNum type="arabicParenR"/>
              <a:defRPr/>
            </a:pPr>
            <a:r>
              <a:rPr lang="ko-KR" altLang="en-US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놀이나 게임</a:t>
            </a:r>
            <a:r>
              <a:rPr lang="en-US" altLang="ko-KR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(</a:t>
            </a:r>
            <a:r>
              <a:rPr lang="ko-KR" altLang="en-US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아동</a:t>
            </a:r>
            <a:r>
              <a:rPr lang="en-US" altLang="ko-KR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청소년</a:t>
            </a:r>
            <a:r>
              <a:rPr lang="en-US" altLang="ko-KR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)</a:t>
            </a:r>
          </a:p>
          <a:p>
            <a:pPr lvl="0" algn="ctr">
              <a:lnSpc>
                <a:spcPct val="130000"/>
              </a:lnSpc>
              <a:defRPr/>
            </a:pPr>
            <a:r>
              <a:rPr lang="en-US" altLang="ko-KR" sz="2400" b="1" dirty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b="1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  </a:t>
            </a:r>
            <a:r>
              <a:rPr lang="en-US" altLang="ko-KR" sz="2400" b="1" dirty="0" smtClean="0">
                <a:solidFill>
                  <a:srgbClr val="00B050"/>
                </a:solidFill>
                <a:latin typeface="맑은 고딕 Semilight"/>
                <a:ea typeface="맑은 고딕 Semilight"/>
                <a:cs typeface="맑은 고딕 Semilight"/>
              </a:rPr>
              <a:t>→ </a:t>
            </a:r>
            <a:r>
              <a:rPr lang="ko-KR" altLang="en-US" sz="2400" b="1" dirty="0" smtClean="0">
                <a:solidFill>
                  <a:srgbClr val="00B050"/>
                </a:solidFill>
                <a:latin typeface="맑은 고딕 Semilight"/>
                <a:ea typeface="맑은 고딕 Semilight"/>
                <a:cs typeface="맑은 고딕 Semilight"/>
              </a:rPr>
              <a:t>몸과 마음을 통합</a:t>
            </a:r>
            <a:r>
              <a:rPr lang="en-US" altLang="ko-KR" sz="2400" b="1" dirty="0" smtClean="0">
                <a:solidFill>
                  <a:srgbClr val="00B050"/>
                </a:solidFill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b="1" dirty="0" smtClean="0">
                <a:solidFill>
                  <a:srgbClr val="00B050"/>
                </a:solidFill>
                <a:latin typeface="맑은 고딕 Semilight"/>
                <a:ea typeface="맑은 고딕 Semilight"/>
                <a:cs typeface="맑은 고딕 Semilight"/>
              </a:rPr>
              <a:t>지금</a:t>
            </a:r>
            <a:r>
              <a:rPr lang="en-US" altLang="ko-KR" sz="2400" b="1" dirty="0" smtClean="0">
                <a:solidFill>
                  <a:srgbClr val="00B050"/>
                </a:solidFill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b="1" dirty="0" smtClean="0">
                <a:solidFill>
                  <a:srgbClr val="00B050"/>
                </a:solidFill>
                <a:latin typeface="맑은 고딕 Semilight"/>
                <a:ea typeface="맑은 고딕 Semilight"/>
                <a:cs typeface="맑은 고딕 Semilight"/>
              </a:rPr>
              <a:t>여기</a:t>
            </a:r>
            <a:r>
              <a:rPr lang="en-US" altLang="ko-KR" sz="2400" b="1" dirty="0" smtClean="0">
                <a:solidFill>
                  <a:srgbClr val="00B050"/>
                </a:solidFill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b="1" dirty="0" smtClean="0">
                <a:solidFill>
                  <a:srgbClr val="00B050"/>
                </a:solidFill>
                <a:latin typeface="맑은 고딕 Semilight"/>
                <a:ea typeface="맑은 고딕 Semilight"/>
                <a:cs typeface="맑은 고딕 Semilight"/>
              </a:rPr>
              <a:t>나만의 공간 확보</a:t>
            </a:r>
            <a:endParaRPr lang="en-US" altLang="ko-KR" sz="2400" b="1" dirty="0" smtClean="0">
              <a:solidFill>
                <a:srgbClr val="00B050"/>
              </a:solidFill>
              <a:latin typeface="맑은 고딕 Semilight"/>
              <a:ea typeface="맑은 고딕 Semilight"/>
              <a:cs typeface="맑은 고딕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21157307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TM10001114[[fn=갤러리]]</Template>
  <TotalTime>2232</TotalTime>
  <Words>464</Words>
  <Application>Microsoft Office PowerPoint</Application>
  <PresentationFormat>사용자 지정</PresentationFormat>
  <Paragraphs>84</Paragraphs>
  <Slides>9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0" baseType="lpstr">
      <vt:lpstr>Gallery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크레벅스</dc:creator>
  <cp:lastModifiedBy>Windows User</cp:lastModifiedBy>
  <cp:revision>122</cp:revision>
  <cp:lastPrinted>2020-03-11T05:24:38Z</cp:lastPrinted>
  <dcterms:created xsi:type="dcterms:W3CDTF">2017-11-30T08:49:06Z</dcterms:created>
  <dcterms:modified xsi:type="dcterms:W3CDTF">2021-05-12T14:04:29Z</dcterms:modified>
  <cp:version>1000.0000.01</cp:version>
</cp:coreProperties>
</file>