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7" r:id="rId3"/>
    <p:sldId id="348" r:id="rId4"/>
    <p:sldId id="317" r:id="rId5"/>
    <p:sldId id="346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60" r:id="rId15"/>
    <p:sldId id="361" r:id="rId16"/>
    <p:sldId id="362" r:id="rId17"/>
    <p:sldId id="357" r:id="rId18"/>
    <p:sldId id="363" r:id="rId19"/>
    <p:sldId id="358" r:id="rId20"/>
    <p:sldId id="364" r:id="rId21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6" autoAdjust="0"/>
    <p:restoredTop sz="94660"/>
  </p:normalViewPr>
  <p:slideViewPr>
    <p:cSldViewPr snapToGrid="0">
      <p:cViewPr>
        <p:scale>
          <a:sx n="76" d="100"/>
          <a:sy n="76" d="100"/>
        </p:scale>
        <p:origin x="-364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D36E6-4AD9-4C02-A35C-08A7729C9F97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BEF98-D41F-4B7F-9EED-38C285FB2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69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C705-5DBD-49F3-BFCD-7B6E75DCC2AD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B7CE-9315-45A2-9909-EB2E65005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02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57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8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1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68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6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63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98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571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79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03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>
          <a:xfrm>
            <a:off x="5679679" y="1067955"/>
            <a:ext cx="834103" cy="968864"/>
            <a:chOff x="2073" y="111"/>
            <a:chExt cx="3528" cy="4098"/>
          </a:xfrm>
        </p:grpSpPr>
        <p:sp>
          <p:nvSpPr>
            <p:cNvPr id="17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487735" y="1534655"/>
            <a:ext cx="11313980" cy="4490173"/>
            <a:chOff x="4617772" y="2215175"/>
            <a:chExt cx="2959305" cy="3618799"/>
          </a:xfrm>
        </p:grpSpPr>
        <p:sp>
          <p:nvSpPr>
            <p:cNvPr id="28" name="TextBox 27"/>
            <p:cNvSpPr txBox="1"/>
            <p:nvPr/>
          </p:nvSpPr>
          <p:spPr>
            <a:xfrm>
              <a:off x="4617772" y="2644411"/>
              <a:ext cx="2959305" cy="20588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ko-KR" altLang="en-US" sz="8000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글쓰기치료의 </a:t>
              </a:r>
              <a:endParaRPr lang="en-US" altLang="ko-KR" sz="8000" dirty="0" smtClean="0">
                <a:solidFill>
                  <a:srgbClr val="EEB73C"/>
                </a:solidFill>
                <a:latin typeface="KoPub돋움체 Light"/>
                <a:ea typeface="KoPub돋움체 Light"/>
              </a:endParaRPr>
            </a:p>
            <a:p>
              <a:pPr algn="ctr">
                <a:defRPr/>
              </a:pPr>
              <a:r>
                <a:rPr lang="ko-KR" altLang="en-US" sz="8000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이론적 배경</a:t>
              </a:r>
              <a:endParaRPr lang="ko-KR" altLang="en-US" sz="8000" dirty="0">
                <a:solidFill>
                  <a:srgbClr val="EEB73C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17772" y="2273298"/>
              <a:ext cx="29593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ko-KR" altLang="en-US" sz="3200">
                <a:solidFill>
                  <a:srgbClr val="F4F3F1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577010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612155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타원 31"/>
            <p:cNvSpPr/>
            <p:nvPr/>
          </p:nvSpPr>
          <p:spPr>
            <a:xfrm>
              <a:off x="647299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682444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717588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40231" y="5249199"/>
              <a:ext cx="2546647" cy="584775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86430" y="5218990"/>
              <a:ext cx="2445706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&lt;</a:t>
              </a:r>
              <a:r>
                <a:rPr lang="ko-KR" altLang="en-US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글쓰기치료</a:t>
              </a: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&gt;         </a:t>
              </a:r>
              <a:r>
                <a:rPr lang="ko-KR" altLang="en-US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홍단비</a:t>
              </a:r>
              <a:endParaRPr lang="ko-KR" altLang="en-US" sz="3000" dirty="0">
                <a:solidFill>
                  <a:srgbClr val="393939"/>
                </a:solidFill>
                <a:latin typeface="KoPub돋움체 Light"/>
                <a:ea typeface="KoPub돋움체 Light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정신분석학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유년의 억압과 정서가 글쓰기를 통해 발현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무의식적이고 본능적인 소망과 갈등이 환상과 문학 작품을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만들어 냄</a:t>
            </a: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 과정을 통해 자기 스스로의 의식세계를 표면화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4.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예술의 기원은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신경증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318723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정신분석학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정신분석학의 중요 개념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-  Id(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원초아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), Ego(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자아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), Super ego(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초자아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marL="342900" lvl="0" indent="-342900">
              <a:lnSpc>
                <a:spcPct val="130000"/>
              </a:lnSpc>
              <a:buFontTx/>
              <a:buChar char="-"/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자유연상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불안과 방어기제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342900" lvl="0" indent="-342900">
              <a:lnSpc>
                <a:spcPct val="130000"/>
              </a:lnSpc>
              <a:buFontTx/>
              <a:buChar char="-"/>
              <a:defRPr/>
            </a:pP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불안은 그 원인이 무의식적 갈등에 있기 때문에 스스로 불안의 이유를 자각하기 힘듦</a:t>
            </a:r>
            <a:r>
              <a:rPr lang="en-US" altLang="ko-KR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그러나 글쓰기 과정에서 이러한 무의식적 억압과 갈등이 자신도 모르게 분출됨</a:t>
            </a:r>
            <a:r>
              <a:rPr lang="en-US" altLang="ko-KR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1752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정신분석학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완전한 화해 상황에 이르지 못한 유년의 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경험이나 무의식</a:t>
            </a:r>
            <a:r>
              <a:rPr lang="en-US" altLang="ko-KR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err="1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트라우마나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몸의 기억을 참여자 스스로가 자기 분석을 통해 긍정적 상황으로 대체하기</a:t>
            </a:r>
            <a:endParaRPr lang="en-US" altLang="ko-KR" sz="2400" b="1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→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카타르시스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통찰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승화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4573392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융의 분석심리학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      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프로이트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: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예술의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병리적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관점에 주목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     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융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: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예술의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건강학적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관점에 주목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프로이트는 환자들의 임상을 꼼꼼히 기록한 반면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융은 환자들로 하여금 스스로 자신이 겪은 경험들을 글로 쓰게 함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753659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융의 분석심리학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프로이트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 시인이나 예술가들의 창의적 에너지를 본질적으로 그들이 가진 히스테리나 신경증의 파편으로 해석했다면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융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은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인간 본연의 창의적 에너지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로 간주 함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  <a:endParaRPr lang="en-US" altLang="ko-KR" sz="2400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융은 환자들의 그림이나 꿈에서 제시되는 무의식을 분석하여 치료에 사용함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적극적 상상은 글을 쓰거나 그림을 그리면서 표출되는 무의식의 과정이며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그 속의 상징화와 은유에 주목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57165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융의 분석심리학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융은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적극적 상상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혹은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적극적 연상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이라는 개념을 글쓰기 치료에서 매우 중요한 것으로 놓고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참여자가 글을 쓰면서 최종적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으로는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개성화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과정에 도달할 수 있다고 봄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“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분석심리학에 있어서의 개성화란 환자의 의식과 무의식을 통틀어 합친 하나의 전체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63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573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융의 분석심리학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ko-KR" altLang="en-US" sz="2000" b="1" dirty="0" err="1" smtClean="0">
                <a:latin typeface="맑은 고딕 Semilight"/>
                <a:ea typeface="맑은 고딕 Semilight"/>
                <a:cs typeface="맑은 고딕 Semilight"/>
              </a:rPr>
              <a:t>치료자는</a:t>
            </a:r>
            <a:r>
              <a:rPr lang="ko-KR" altLang="en-US" sz="20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b="1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000" b="1" dirty="0" smtClean="0">
                <a:latin typeface="맑은 고딕 Semilight"/>
                <a:ea typeface="맑은 고딕 Semilight"/>
                <a:cs typeface="맑은 고딕 Semilight"/>
              </a:rPr>
              <a:t>하나의 개인적인 발전 과정을 함께 체험하는 사람</a:t>
            </a:r>
            <a:r>
              <a:rPr lang="en-US" altLang="ko-KR" sz="2000" b="1" dirty="0" smtClean="0">
                <a:latin typeface="맑은 고딕 Semilight"/>
                <a:ea typeface="맑은 고딕 Semilight"/>
                <a:cs typeface="맑은 고딕 Semilight"/>
              </a:rPr>
              <a:t>’</a:t>
            </a:r>
          </a:p>
          <a:p>
            <a:pPr lvl="0" algn="just">
              <a:lnSpc>
                <a:spcPct val="130000"/>
              </a:lnSpc>
              <a:defRPr/>
            </a:pPr>
            <a:endParaRPr lang="en-US" altLang="ko-KR" sz="2000" dirty="0">
              <a:latin typeface="맑은 고딕 Semilight"/>
              <a:ea typeface="맑은 고딕 Semilight"/>
              <a:cs typeface="맑은 고딕 Semilight"/>
            </a:endParaRP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20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글쓰기나 시 쓰기 외에도 만들기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그림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음악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춤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동작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놀이 등과 같은 언어적이고 비언어적인 표현예술 매체를 통해 참여자 개개인이 개성화 과정에 도달할 수 있다고 봄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2000" b="1" dirty="0" smtClean="0">
                <a:latin typeface="맑은 고딕 Semilight"/>
                <a:ea typeface="맑은 고딕 Semilight"/>
                <a:cs typeface="맑은 고딕 Semilight"/>
              </a:rPr>
              <a:t>  글쓰기치료는 적극적 상상을 통한 창의적 활동이 참여자의 무의식으로 연결되면서 치유적 힘을 얻을 수 있음</a:t>
            </a:r>
            <a:endParaRPr lang="en-US" altLang="ko-KR" sz="20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851288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4.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프리츠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펄스의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게슈탈트심리학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게슈탈트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이론에서는 참여자들의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현재의 상황이나 감정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을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치료의 주요 동인으로 봄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치유의 출발점은 과거가 아닌 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지금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-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현재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’,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즉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지금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-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여기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의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상황임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참여자들은 과거로의 퇴행보다는 오히려 자신의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현재를 </a:t>
            </a:r>
            <a:endParaRPr lang="en-US" altLang="ko-KR" sz="2400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자각하고 통찰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하는 것을 치료의 힘으로 봄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4659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4.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프리츠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펄스의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게슈탈트심리학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장 이론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전경과 배경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참여자들이 스스로 자연스럽게 해소하지 못한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미해결 과제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를 전경으로 끌어올려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글쓰기를 통해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자각하고 통찰하여 해결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916271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5.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요아힘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바우어의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뇌신경과학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뇌과학이나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정신의학에서는 인간의 다양한 정신 병리를 약물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하나만으로는 치료할 수 없다는 데 동의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이와 함께 자신을 들여다보고 통찰하는 글쓰기치료나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문학치료 권장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마음과 몸은 분리될 수 없기 때문에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인지행동치료를 위해서는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글쓰기치료와 같은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정적인 기법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이 효과적임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634659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글쓰기치료는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…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글을 쓰는 과정에서 자발적으로 일어나는 감정에 주목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ex) </a:t>
            </a:r>
            <a:r>
              <a:rPr lang="ko-KR" altLang="en-US" sz="2400" b="1" dirty="0">
                <a:latin typeface="맑은 고딕 Semilight"/>
                <a:ea typeface="맑은 고딕 Semilight"/>
                <a:cs typeface="맑은 고딕 Semilight"/>
              </a:rPr>
              <a:t>자의식 강화</a:t>
            </a: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>
                <a:latin typeface="맑은 고딕 Semilight"/>
                <a:ea typeface="맑은 고딕 Semilight"/>
                <a:cs typeface="맑은 고딕 Semilight"/>
              </a:rPr>
              <a:t>일상의 정리</a:t>
            </a: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>
                <a:latin typeface="맑은 고딕 Semilight"/>
                <a:ea typeface="맑은 고딕 Semilight"/>
                <a:cs typeface="맑은 고딕 Semilight"/>
              </a:rPr>
              <a:t>마음 다스리기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등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…</a:t>
            </a: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때문에 글쓰기치료는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치료성을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강조하기 보다는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신체적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정신적 유병률을 감소시키기 위한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예방적 측면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이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강함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793806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5.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요아힘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바우어의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뇌신경과학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뇌신경과학의 관점에서 본 글쓰기 치료의 장점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글을 쓰는 과정에서 현실감이나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자존감을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되찾을 수 있음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글을 통해 심리적∙생체적 리듬을 유지할 수 있음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글을 쓰는 행위 자체가 이미 내면의 상처나 스트레스를 해소하는 과정이 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3208992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심리학과 마찬가지로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글쓰기치료 또한 다양한 이론들을 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통합적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으로 사용하는 것이 필요함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Ex)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상담심리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심리치료</a:t>
            </a:r>
            <a:endParaRPr lang="en-US" altLang="ko-KR" sz="24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→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정신분석 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행동치료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인지치료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인간중심치료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인문치료</a:t>
            </a:r>
            <a:endParaRPr lang="en-US" altLang="ko-KR" sz="24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→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문학치료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철학치료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역사치료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언어치료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+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예술치료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635726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인문학적 배경 및 철학적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정신분석학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3.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융의 분석심리학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4.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프리츠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펄스의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게슈탈트심리학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5.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요아힘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바우어의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뇌신경과학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915864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인문학적 배경 및 철학적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대부분의 철학자들은 </a:t>
            </a:r>
            <a:r>
              <a:rPr lang="en-US" altLang="ko-KR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자아에 대한 물음</a:t>
            </a:r>
            <a:r>
              <a:rPr lang="en-US" altLang="ko-KR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을 통하여 </a:t>
            </a:r>
            <a:endParaRPr lang="en-US" altLang="ko-KR" sz="2400" b="1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ko-KR" altLang="en-US" sz="2400" b="1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이미 정신건강을 위한 자가치료를 실천하여 왔음</a:t>
            </a:r>
            <a:endParaRPr lang="en-US" altLang="ko-KR" sz="2400" b="1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   Ex) 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나는 누구인가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’,   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나는 무엇을 느끼는가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’,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‘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인간은 어디에서 왔으며</a:t>
            </a: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어디로 가</a:t>
            </a:r>
            <a:r>
              <a:rPr lang="ko-KR" altLang="en-US" sz="2400" b="1" dirty="0">
                <a:latin typeface="맑은 고딕 Semilight"/>
                <a:ea typeface="맑은 고딕 Semilight"/>
                <a:cs typeface="맑은 고딕 Semilight"/>
              </a:rPr>
              <a:t>는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가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337855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33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인문학적 배경 및 철학적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          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고대 그리스 아폴론 신전에 새겨진 문구</a:t>
            </a: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너 자신을 알라</a:t>
            </a:r>
            <a:r>
              <a:rPr lang="en-US" altLang="ko-KR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</a:p>
          <a:p>
            <a:pPr lvl="0">
              <a:lnSpc>
                <a:spcPct val="130000"/>
              </a:lnSpc>
              <a:defRPr/>
            </a:pP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ko-KR" sz="2000" dirty="0" smtClean="0">
                <a:latin typeface="맑은 고딕 Semilight"/>
                <a:ea typeface="맑은 고딕 Semilight"/>
                <a:cs typeface="맑은 고딕 Semilight"/>
              </a:rPr>
              <a:t>→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인간사의 모든 고통과 절망은 자기 자신에서부터 비롯된다는 것을 </a:t>
            </a: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인식하고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자신을 자신을 제대로 바라볼 수 있을 때에만 그러한 고통의 </a:t>
            </a: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터널에서 벗어날 수 있다고 믿음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자신의 실체를 볼 수 있을 때 비로소 </a:t>
            </a: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자기반성의 인식이 생긴다고 봄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  <a:endParaRPr lang="en-US" altLang="ko-KR" sz="2000" dirty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574299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73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인문학적 배경 및 철학적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          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고대 그리스 아폴론 신전에 새겨진 문구</a:t>
            </a: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너 자신을 알라</a:t>
            </a:r>
            <a:r>
              <a:rPr lang="en-US" altLang="ko-KR" sz="28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’</a:t>
            </a:r>
          </a:p>
          <a:p>
            <a:pPr lvl="0">
              <a:lnSpc>
                <a:spcPct val="130000"/>
              </a:lnSpc>
              <a:defRPr/>
            </a:pPr>
            <a:endParaRPr lang="en-US" altLang="ko-KR" sz="20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ko-KR" sz="2000" dirty="0" smtClean="0">
                <a:latin typeface="맑은 고딕 Semilight"/>
                <a:ea typeface="맑은 고딕 Semilight"/>
                <a:cs typeface="맑은 고딕 Semilight"/>
              </a:rPr>
              <a:t>→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사실 자신을 제대로 파악하기란 쉽지 않음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엄청난 노력과 고통이 따름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  “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철학적 자기반성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자기 성찰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”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→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성인들의 회고록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일기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서한문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자기 고백의 글</a:t>
            </a:r>
            <a:r>
              <a:rPr lang="en-US" altLang="ko-KR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전기</a:t>
            </a:r>
            <a:r>
              <a:rPr lang="en-US" altLang="ko-KR" sz="20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0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등의 글쓰기</a:t>
            </a:r>
            <a:endParaRPr lang="en-US" altLang="ko-KR" sz="20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  ex)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소크라테스의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‘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내면의 소리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’,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아리스토텔레스의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000" dirty="0" err="1" smtClean="0">
                <a:latin typeface="맑은 고딕 Semilight"/>
                <a:ea typeface="맑은 고딕 Semilight"/>
                <a:cs typeface="맑은 고딕 Semilight"/>
              </a:rPr>
              <a:t>자각론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’,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0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        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루소의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000" dirty="0" err="1" smtClean="0">
                <a:latin typeface="맑은 고딕 Semilight"/>
                <a:ea typeface="맑은 고딕 Semilight"/>
                <a:cs typeface="맑은 고딕 Semilight"/>
              </a:rPr>
              <a:t>고백론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’, </a:t>
            </a:r>
            <a:r>
              <a:rPr lang="ko-KR" altLang="en-US" sz="2000" dirty="0" err="1" smtClean="0">
                <a:latin typeface="맑은 고딕 Semilight"/>
                <a:ea typeface="맑은 고딕 Semilight"/>
                <a:cs typeface="맑은 고딕 Semilight"/>
              </a:rPr>
              <a:t>몽테뉴의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자기관찰기</a:t>
            </a:r>
            <a:r>
              <a:rPr lang="en-US" altLang="ko-KR" sz="2000" dirty="0" smtClean="0">
                <a:latin typeface="맑은 고딕 Semilight"/>
                <a:ea typeface="맑은 고딕 Semilight"/>
                <a:cs typeface="맑은 고딕 Semilight"/>
              </a:rPr>
              <a:t>’ </a:t>
            </a:r>
            <a:r>
              <a:rPr lang="ko-KR" altLang="en-US" sz="2000" dirty="0" smtClean="0">
                <a:latin typeface="맑은 고딕 Semilight"/>
                <a:ea typeface="맑은 고딕 Semilight"/>
                <a:cs typeface="맑은 고딕 Semilight"/>
              </a:rPr>
              <a:t>등</a:t>
            </a:r>
            <a:endParaRPr lang="en-US" altLang="ko-KR" sz="2000" dirty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439406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313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인문학적 배경 및 철학적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글쓰기치료의 태동은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철학적 성찰과 자기 반성에서 시작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000" dirty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035801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이론적 배경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이론적 배경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2.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정신분석학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     글쓰기치료에서 이론적으로 가장 많이 의지하는 분야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           Why?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     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정신분석학에서 말하는 무의식적 소망과 욕망들이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글로 표현되어 문학 작품으로 승화된다고 보기 때문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828604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2017</TotalTime>
  <Words>1195</Words>
  <Application>Microsoft Office PowerPoint</Application>
  <PresentationFormat>사용자 지정</PresentationFormat>
  <Paragraphs>183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Gallery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크레벅스</dc:creator>
  <cp:lastModifiedBy>Windows User</cp:lastModifiedBy>
  <cp:revision>108</cp:revision>
  <cp:lastPrinted>2020-03-11T05:24:38Z</cp:lastPrinted>
  <dcterms:created xsi:type="dcterms:W3CDTF">2017-11-30T08:49:06Z</dcterms:created>
  <dcterms:modified xsi:type="dcterms:W3CDTF">2021-05-12T14:05:38Z</dcterms:modified>
  <cp:version>1000.0000.01</cp:version>
</cp:coreProperties>
</file>