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342" r:id="rId3"/>
    <p:sldId id="343" r:id="rId4"/>
    <p:sldId id="339" r:id="rId5"/>
    <p:sldId id="340" r:id="rId6"/>
    <p:sldId id="341" r:id="rId7"/>
    <p:sldId id="332" r:id="rId8"/>
    <p:sldId id="344" r:id="rId9"/>
    <p:sldId id="345" r:id="rId10"/>
    <p:sldId id="346" r:id="rId11"/>
    <p:sldId id="347" r:id="rId12"/>
    <p:sldId id="348" r:id="rId13"/>
    <p:sldId id="349" r:id="rId14"/>
    <p:sldId id="350" r:id="rId15"/>
    <p:sldId id="351" r:id="rId16"/>
    <p:sldId id="333" r:id="rId17"/>
    <p:sldId id="334" r:id="rId18"/>
    <p:sldId id="335" r:id="rId19"/>
    <p:sldId id="336" r:id="rId20"/>
    <p:sldId id="337" r:id="rId21"/>
    <p:sldId id="338" r:id="rId22"/>
    <p:sldId id="304" r:id="rId23"/>
    <p:sldId id="305" r:id="rId24"/>
    <p:sldId id="306" r:id="rId25"/>
    <p:sldId id="307" r:id="rId26"/>
    <p:sldId id="308" r:id="rId27"/>
    <p:sldId id="309" r:id="rId28"/>
    <p:sldId id="310" r:id="rId29"/>
    <p:sldId id="311" r:id="rId30"/>
    <p:sldId id="318" r:id="rId31"/>
    <p:sldId id="320" r:id="rId32"/>
    <p:sldId id="321" r:id="rId33"/>
    <p:sldId id="322" r:id="rId34"/>
    <p:sldId id="323" r:id="rId35"/>
    <p:sldId id="324" r:id="rId36"/>
    <p:sldId id="325" r:id="rId37"/>
    <p:sldId id="326" r:id="rId38"/>
    <p:sldId id="327" r:id="rId39"/>
    <p:sldId id="328" r:id="rId40"/>
    <p:sldId id="329" r:id="rId41"/>
    <p:sldId id="330" r:id="rId42"/>
    <p:sldId id="331" r:id="rId4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15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354C57-B7BF-4842-AA48-EC4E50CA406E}" type="datetimeFigureOut">
              <a:rPr lang="ko-KR" altLang="en-US" smtClean="0"/>
              <a:t>2020-11-09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3E6F4-01C8-4CC0-A6A4-FE1204804BA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426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오이디푸스 단계</a:t>
            </a:r>
            <a:r>
              <a:rPr lang="en-US" altLang="ko-KR" dirty="0" smtClean="0"/>
              <a:t>, </a:t>
            </a:r>
            <a:r>
              <a:rPr lang="ko-KR" altLang="en-US" dirty="0" smtClean="0"/>
              <a:t>기본적 결함의 단계</a:t>
            </a:r>
            <a:r>
              <a:rPr lang="en-US" altLang="ko-KR" dirty="0" smtClean="0"/>
              <a:t>, </a:t>
            </a:r>
            <a:r>
              <a:rPr lang="ko-KR" altLang="en-US" dirty="0" smtClean="0"/>
              <a:t>창조의 영역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위니캇의</a:t>
            </a:r>
            <a:r>
              <a:rPr lang="ko-KR" altLang="en-US" dirty="0" smtClean="0"/>
              <a:t> 중간단계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787C5-19DE-4B52-BB5C-706440C2ACC4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1408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428596" y="6"/>
            <a:ext cx="8286808" cy="6857997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14348" y="2143116"/>
            <a:ext cx="7643866" cy="1500198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785786" y="3786190"/>
            <a:ext cx="7500990" cy="857256"/>
          </a:xfrm>
        </p:spPr>
        <p:txBody>
          <a:bodyPr anchor="t"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59B01-0752-476B-B185-4D72F9257EDD}" type="datetimeFigureOut">
              <a:rPr lang="ko-KR" altLang="en-US" smtClean="0"/>
              <a:pPr/>
              <a:t>2020-11-09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CB2EB-6CD6-4F5D-A32E-C6F0E6120A3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b"/>
          <a:lstStyle>
            <a:lvl1pPr>
              <a:defRPr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500175"/>
            <a:ext cx="8229600" cy="4625989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59B01-0752-476B-B185-4D72F9257EDD}" type="datetimeFigureOut">
              <a:rPr lang="ko-KR" altLang="en-US" smtClean="0"/>
              <a:pPr/>
              <a:t>2020-11-09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CB2EB-6CD6-4F5D-A32E-C6F0E6120A31}" type="slidenum">
              <a:rPr lang="ko-KR" altLang="en-US" smtClean="0"/>
              <a:pPr/>
              <a:t>‹#›</a:t>
            </a:fld>
            <a:endParaRPr lang="ko-KR" altLang="en-US"/>
          </a:p>
        </p:txBody>
      </p:sp>
      <p:cxnSp>
        <p:nvCxnSpPr>
          <p:cNvPr id="8" name="직선 연결선 7"/>
          <p:cNvCxnSpPr/>
          <p:nvPr/>
        </p:nvCxnSpPr>
        <p:spPr>
          <a:xfrm>
            <a:off x="455646" y="1428736"/>
            <a:ext cx="8215370" cy="1588"/>
          </a:xfrm>
          <a:prstGeom prst="line">
            <a:avLst/>
          </a:prstGeom>
          <a:noFill/>
          <a:ln w="28575" cap="sq" cmpd="sng" algn="ctr">
            <a:solidFill>
              <a:srgbClr val="E49458"/>
            </a:solidFill>
            <a:prstDash val="solid"/>
          </a:ln>
          <a:effectLst>
            <a:outerShdw blurRad="12700" dir="5400000" algn="tl">
              <a:srgbClr val="EBE9ED">
                <a:alpha val="2745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19200000"/>
            </a:lightRig>
          </a:scene3d>
          <a:sp3d prstMaterial="matte">
            <a:bevelT h="88900"/>
            <a:contourClr>
              <a:srgbClr val="E49458">
                <a:tint val="100000"/>
                <a:shade val="100000"/>
                <a:hueMod val="100000"/>
                <a:satMod val="100000"/>
              </a:srgbClr>
            </a:contourClr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7643834" y="-15949"/>
            <a:ext cx="1500166" cy="6857997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643834" y="285728"/>
            <a:ext cx="1214446" cy="6286546"/>
          </a:xfrm>
          <a:noFill/>
        </p:spPr>
        <p:txBody>
          <a:bodyPr vert="eaVert" anchor="b"/>
          <a:lstStyle>
            <a:lvl1pPr algn="ctr">
              <a:defRPr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571481"/>
            <a:ext cx="7115196" cy="5715044"/>
          </a:xfrm>
        </p:spPr>
        <p:txBody>
          <a:bodyPr vert="eaVer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59B01-0752-476B-B185-4D72F9257EDD}" type="datetimeFigureOut">
              <a:rPr lang="ko-KR" altLang="en-US" smtClean="0"/>
              <a:pPr/>
              <a:t>2020-11-09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CB2EB-6CD6-4F5D-A32E-C6F0E6120A3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제목, 텍스트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914400" y="1600204"/>
            <a:ext cx="3810000" cy="45307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876800" y="1600204"/>
            <a:ext cx="3810000" cy="45307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782DE-A0F3-4290-89E7-7813C67C43C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49558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1"/>
            <a:ext cx="285720" cy="6858000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70000"/>
              <a:buFont typeface="Wingdings"/>
              <a:buChar char=""/>
              <a:defRPr/>
            </a:lvl1pPr>
            <a:lvl2pPr>
              <a:buSzPct val="120000"/>
              <a:defRPr/>
            </a:lvl2pPr>
            <a:lvl3pPr>
              <a:buSzPct val="120000"/>
              <a:defRPr/>
            </a:lvl3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59B01-0752-476B-B185-4D72F9257EDD}" type="datetimeFigureOut">
              <a:rPr lang="ko-KR" altLang="en-US" smtClean="0"/>
              <a:pPr/>
              <a:t>2020-11-09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CB2EB-6CD6-4F5D-A32E-C6F0E6120A31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03475" y="285728"/>
            <a:ext cx="8554805" cy="939784"/>
          </a:xfrm>
        </p:spPr>
        <p:txBody>
          <a:bodyPr/>
          <a:lstStyle>
            <a:lvl1pPr>
              <a:defRPr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9"/>
            <a:ext cx="456478" cy="6857999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3071810"/>
            <a:ext cx="7715304" cy="1504952"/>
          </a:xfrm>
        </p:spPr>
        <p:txBody>
          <a:bodyPr anchor="ctr"/>
          <a:lstStyle>
            <a:lvl1pPr algn="l">
              <a:defRPr sz="4000" b="0" cap="all">
                <a:effectLst>
                  <a:outerShdw blurRad="44450" dist="25400" dir="2700000" algn="tl" rotWithShape="0">
                    <a:schemeClr val="bg1">
                      <a:alpha val="51000"/>
                    </a:schemeClr>
                  </a:outerShdw>
                </a:effectLst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00034" y="4500570"/>
            <a:ext cx="7715304" cy="1643064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</a:defRPr>
            </a:lvl2pPr>
            <a:lvl3pPr marL="914400" indent="0">
              <a:buNone/>
              <a:defRPr sz="16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CB2EB-6CD6-4F5D-A32E-C6F0E6120A31}" type="slidenum">
              <a:rPr lang="ko-KR" altLang="en-US" smtClean="0"/>
              <a:pPr/>
              <a:t>‹#›</a:t>
            </a:fld>
            <a:endParaRPr lang="ko-KR" altLang="en-US"/>
          </a:p>
        </p:txBody>
      </p:sp>
      <p:cxnSp>
        <p:nvCxnSpPr>
          <p:cNvPr id="16" name="직선 연결선 15"/>
          <p:cNvCxnSpPr/>
          <p:nvPr/>
        </p:nvCxnSpPr>
        <p:spPr>
          <a:xfrm>
            <a:off x="500034" y="4429132"/>
            <a:ext cx="7715304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날짜 개체 틀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F4059B01-0752-476B-B185-4D72F9257EDD}" type="datetimeFigureOut">
              <a:rPr lang="ko-KR" altLang="en-US" smtClean="0"/>
              <a:pPr/>
              <a:t>2020-11-09</a:t>
            </a:fld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0" y="285728"/>
            <a:ext cx="9144032" cy="1143010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 bwMode="invGray">
          <a:xfrm>
            <a:off x="785782" y="1643050"/>
            <a:ext cx="3786218" cy="4429156"/>
          </a:xfrm>
          <a:prstGeom prst="roundRect">
            <a:avLst>
              <a:gd name="adj" fmla="val 5345"/>
            </a:avLst>
          </a:prstGeom>
          <a:solidFill>
            <a:schemeClr val="tx2">
              <a:tint val="50000"/>
              <a:alpha val="50000"/>
            </a:schemeClr>
          </a:solidFill>
          <a:effectLst/>
          <a:scene3d>
            <a:camera prst="orthographicFront"/>
            <a:lightRig rig="threePt" dir="t"/>
          </a:scene3d>
          <a:sp3d contourW="12700">
            <a:bevelT/>
            <a:contourClr>
              <a:schemeClr val="bg2"/>
            </a:contourClr>
          </a:sp3d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 bwMode="invGray">
          <a:xfrm>
            <a:off x="4714876" y="1643050"/>
            <a:ext cx="3785616" cy="4429156"/>
          </a:xfrm>
          <a:prstGeom prst="roundRect">
            <a:avLst>
              <a:gd name="adj" fmla="val 6980"/>
            </a:avLst>
          </a:prstGeom>
          <a:solidFill>
            <a:schemeClr val="tx2">
              <a:tint val="75000"/>
              <a:alpha val="50000"/>
            </a:schemeClr>
          </a:solidFill>
          <a:effectLst/>
          <a:scene3d>
            <a:camera prst="orthographicFront"/>
            <a:lightRig rig="threePt" dir="t"/>
          </a:scene3d>
          <a:sp3d contourW="12700">
            <a:bevelT/>
            <a:contourClr>
              <a:schemeClr val="bg2"/>
            </a:contourClr>
          </a:sp3d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59B01-0752-476B-B185-4D72F9257EDD}" type="datetimeFigureOut">
              <a:rPr lang="ko-KR" altLang="en-US" smtClean="0"/>
              <a:pPr/>
              <a:t>2020-11-09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CB2EB-6CD6-4F5D-A32E-C6F0E6120A3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59B01-0752-476B-B185-4D72F9257EDD}" type="datetimeFigureOut">
              <a:rPr lang="ko-KR" altLang="en-US" smtClean="0"/>
              <a:pPr/>
              <a:t>2020-11-09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CB2EB-6CD6-4F5D-A32E-C6F0E6120A31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0" name="내용 개체 틀 9"/>
          <p:cNvSpPr>
            <a:spLocks noGrp="1"/>
          </p:cNvSpPr>
          <p:nvPr>
            <p:ph sz="half" idx="2"/>
          </p:nvPr>
        </p:nvSpPr>
        <p:spPr bwMode="invGray">
          <a:xfrm>
            <a:off x="500038" y="1500174"/>
            <a:ext cx="4000529" cy="3786214"/>
          </a:xfrm>
          <a:prstGeom prst="roundRect">
            <a:avLst>
              <a:gd name="adj" fmla="val 5345"/>
            </a:avLst>
          </a:prstGeom>
          <a:gradFill flip="none" rotWithShape="1">
            <a:gsLst>
              <a:gs pos="0">
                <a:schemeClr val="accent1">
                  <a:shade val="75000"/>
                  <a:alpha val="50000"/>
                </a:schemeClr>
              </a:gs>
              <a:gs pos="100000">
                <a:schemeClr val="accent1">
                  <a:shade val="75000"/>
                  <a:tint val="20000"/>
                  <a:alpha val="50000"/>
                </a:schemeClr>
              </a:gs>
            </a:gsLst>
            <a:lin ang="13500000" scaled="1"/>
            <a:tileRect/>
          </a:gradFill>
          <a:effectLst/>
          <a:scene3d>
            <a:camera prst="orthographicFront"/>
            <a:lightRig rig="glow" dir="t">
              <a:rot lat="0" lon="0" rev="4800000"/>
            </a:lightRig>
          </a:scene3d>
          <a:sp3d extrusionH="12700" contourW="12700" prstMaterial="powder">
            <a:bevelT h="12700"/>
            <a:bevelB h="50800"/>
            <a:contourClr>
              <a:schemeClr val="bg2"/>
            </a:contourClr>
          </a:sp3d>
        </p:spPr>
        <p:txBody>
          <a:bodyPr/>
          <a:lstStyle>
            <a:lvl1pPr>
              <a:defRPr sz="2800">
                <a:solidFill>
                  <a:schemeClr val="tx1">
                    <a:tint val="95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 bwMode="ltGray">
          <a:xfrm>
            <a:off x="500038" y="5429264"/>
            <a:ext cx="4005072" cy="71438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 b="0">
                <a:solidFill>
                  <a:schemeClr val="tx1"/>
                </a:solidFill>
              </a:defRPr>
            </a:lvl2pPr>
            <a:lvl3pPr marL="914400" indent="0" algn="ctr">
              <a:buNone/>
              <a:defRPr sz="1800" b="0">
                <a:solidFill>
                  <a:schemeClr val="tx1"/>
                </a:solidFill>
              </a:defRPr>
            </a:lvl3pPr>
            <a:lvl4pPr marL="1371600" indent="0" algn="ctr">
              <a:buNone/>
              <a:defRPr sz="1600" b="0">
                <a:solidFill>
                  <a:schemeClr val="tx1"/>
                </a:solidFill>
              </a:defRPr>
            </a:lvl4pPr>
            <a:lvl5pPr marL="1828800" indent="0" algn="ctr">
              <a:buNone/>
              <a:defRPr sz="1600" b="0">
                <a:solidFill>
                  <a:schemeClr val="tx1"/>
                </a:solidFill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12" name="내용 개체 틀 11"/>
          <p:cNvSpPr>
            <a:spLocks noGrp="1"/>
          </p:cNvSpPr>
          <p:nvPr>
            <p:ph sz="half" idx="4"/>
          </p:nvPr>
        </p:nvSpPr>
        <p:spPr bwMode="invGray">
          <a:xfrm>
            <a:off x="4716932" y="1500174"/>
            <a:ext cx="4000529" cy="3786214"/>
          </a:xfrm>
          <a:prstGeom prst="roundRect">
            <a:avLst>
              <a:gd name="adj" fmla="val 5345"/>
            </a:avLst>
          </a:prstGeom>
          <a:gradFill flip="none" rotWithShape="1">
            <a:gsLst>
              <a:gs pos="0">
                <a:schemeClr val="accent2">
                  <a:shade val="75000"/>
                  <a:alpha val="50000"/>
                </a:schemeClr>
              </a:gs>
              <a:gs pos="100000">
                <a:schemeClr val="accent2">
                  <a:tint val="20000"/>
                  <a:alpha val="50000"/>
                </a:schemeClr>
              </a:gs>
            </a:gsLst>
            <a:lin ang="13500000" scaled="1"/>
            <a:tileRect/>
          </a:gradFill>
          <a:effectLst/>
          <a:scene3d>
            <a:camera prst="orthographicFront"/>
            <a:lightRig rig="glow" dir="t">
              <a:rot lat="0" lon="0" rev="4800000"/>
            </a:lightRig>
          </a:scene3d>
          <a:sp3d extrusionH="12700" contourW="12700" prstMaterial="powder">
            <a:bevelT h="12700"/>
            <a:bevelB h="50800"/>
            <a:contourClr>
              <a:schemeClr val="bg2"/>
            </a:contourClr>
          </a:sp3d>
        </p:spPr>
        <p:txBody>
          <a:bodyPr/>
          <a:lstStyle>
            <a:lvl1pPr>
              <a:defRPr sz="2800">
                <a:solidFill>
                  <a:schemeClr val="tx1">
                    <a:tint val="95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 bwMode="ltGray">
          <a:xfrm>
            <a:off x="4714876" y="5429264"/>
            <a:ext cx="4000528" cy="71438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 b="0">
                <a:solidFill>
                  <a:schemeClr val="tx1"/>
                </a:solidFill>
              </a:defRPr>
            </a:lvl2pPr>
            <a:lvl3pPr marL="914400" indent="0" algn="ctr">
              <a:buNone/>
              <a:defRPr sz="1800" b="0">
                <a:solidFill>
                  <a:schemeClr val="tx1"/>
                </a:solidFill>
              </a:defRPr>
            </a:lvl3pPr>
            <a:lvl4pPr marL="1371600" indent="0" algn="ctr">
              <a:buNone/>
              <a:defRPr sz="1600" b="0">
                <a:solidFill>
                  <a:schemeClr val="tx1"/>
                </a:solidFill>
              </a:defRPr>
            </a:lvl4pPr>
            <a:lvl5pPr marL="1828800" indent="0" algn="ctr">
              <a:buNone/>
              <a:defRPr sz="1600" b="0">
                <a:solidFill>
                  <a:schemeClr val="tx1"/>
                </a:solidFill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0" y="4"/>
            <a:ext cx="285720" cy="6857997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8859915" y="4"/>
            <a:ext cx="285720" cy="6857997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428596" y="6"/>
            <a:ext cx="8286808" cy="6857997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186766" cy="1143000"/>
          </a:xfrm>
        </p:spPr>
        <p:txBody>
          <a:bodyPr/>
          <a:lstStyle>
            <a:lvl1pPr algn="l">
              <a:defRPr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59B01-0752-476B-B185-4D72F9257EDD}" type="datetimeFigureOut">
              <a:rPr lang="ko-KR" altLang="en-US" smtClean="0"/>
              <a:pPr/>
              <a:t>2020-11-09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CB2EB-6CD6-4F5D-A32E-C6F0E6120A3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59B01-0752-476B-B185-4D72F9257EDD}" type="datetimeFigureOut">
              <a:rPr lang="ko-KR" altLang="en-US" smtClean="0"/>
              <a:pPr/>
              <a:t>2020-11-09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CB2EB-6CD6-4F5D-A32E-C6F0E6120A3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 bwMode="invGray">
          <a:xfrm>
            <a:off x="285720" y="263808"/>
            <a:ext cx="8858280" cy="664862"/>
          </a:xfrm>
          <a:prstGeom prst="rect">
            <a:avLst/>
          </a:prstGeom>
          <a:solidFill>
            <a:schemeClr val="tx1">
              <a:tint val="95000"/>
              <a:alpha val="69804"/>
            </a:scheme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 bwMode="invGray">
          <a:xfrm>
            <a:off x="500034" y="285728"/>
            <a:ext cx="8143932" cy="642942"/>
          </a:xfrm>
          <a:noFill/>
        </p:spPr>
        <p:txBody>
          <a:bodyPr anchor="b">
            <a:noAutofit/>
          </a:bodyPr>
          <a:lstStyle>
            <a:lvl1pPr algn="l">
              <a:defRPr sz="2800" b="1">
                <a:ln w="9525" cmpd="sng">
                  <a:noFill/>
                </a:ln>
                <a:solidFill>
                  <a:schemeClr val="bg1"/>
                </a:solidFill>
                <a:effectLst>
                  <a:outerShdw blurRad="44450" dist="25400" dir="2700000" algn="tl" rotWithShape="0">
                    <a:schemeClr val="tx1">
                      <a:alpha val="51000"/>
                    </a:schemeClr>
                  </a:outerShdw>
                </a:effectLst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500034" y="1006230"/>
            <a:ext cx="2214578" cy="535172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59B01-0752-476B-B185-4D72F9257EDD}" type="datetimeFigureOut">
              <a:rPr lang="ko-KR" altLang="en-US" smtClean="0"/>
              <a:pPr/>
              <a:t>2020-11-09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CB2EB-6CD6-4F5D-A32E-C6F0E6120A31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내용 개체 틀 14"/>
          <p:cNvSpPr>
            <a:spLocks noGrp="1"/>
          </p:cNvSpPr>
          <p:nvPr>
            <p:ph sz="quarter" idx="1"/>
          </p:nvPr>
        </p:nvSpPr>
        <p:spPr>
          <a:xfrm>
            <a:off x="2786064" y="1000108"/>
            <a:ext cx="5857875" cy="5357830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0" y="4"/>
            <a:ext cx="285720" cy="6857997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3571876"/>
            <a:ext cx="9144000" cy="3286126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3571876"/>
            <a:ext cx="3286148" cy="113824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500034" y="4714884"/>
            <a:ext cx="3286148" cy="114300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59B01-0752-476B-B185-4D72F9257EDD}" type="datetimeFigureOut">
              <a:rPr lang="ko-KR" altLang="en-US" smtClean="0"/>
              <a:pPr/>
              <a:t>2020-11-09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572272"/>
            <a:ext cx="2895600" cy="29775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CB2EB-6CD6-4F5D-A32E-C6F0E6120A31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그림 개체 틀 7"/>
          <p:cNvSpPr>
            <a:spLocks noGrp="1"/>
          </p:cNvSpPr>
          <p:nvPr>
            <p:ph type="pic" idx="1"/>
          </p:nvPr>
        </p:nvSpPr>
        <p:spPr>
          <a:xfrm>
            <a:off x="4000496" y="1071546"/>
            <a:ext cx="4214842" cy="4714908"/>
          </a:xfrm>
          <a:solidFill>
            <a:schemeClr val="tx2"/>
          </a:solidFill>
          <a:ln w="152400" cap="rnd">
            <a:solidFill>
              <a:srgbClr val="FFFFFF"/>
            </a:solidFill>
            <a:round/>
          </a:ln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10800000"/>
            </a:lightRig>
          </a:scene3d>
          <a:sp3d contourW="6350">
            <a:bevelT w="50800" h="16510"/>
            <a:contourClr>
              <a:srgbClr val="C0C0C0"/>
            </a:contourClr>
          </a:sp3d>
        </p:spPr>
        <p:txBody>
          <a:bodyPr/>
          <a:lstStyle>
            <a:lvl1pPr marL="0" indent="0">
              <a:buNone/>
              <a:defRPr sz="3200">
                <a:solidFill>
                  <a:schemeClr val="tx2">
                    <a:tint val="10000"/>
                  </a:schemeClr>
                </a:solidFill>
                <a:effectLst>
                  <a:outerShdw blurRad="50800" dist="50800" dir="5400000" algn="tl" rotWithShape="0">
                    <a:srgbClr val="000000">
                      <a:alpha val="58000"/>
                    </a:srgbClr>
                  </a:outerShdw>
                </a:effectLst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ko-KR" altLang="en-US" smtClean="0"/>
              <a:t>그림을 추가하려면 아이콘을 클릭하십시오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ln w="158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0" y="2380"/>
            <a:ext cx="9144000" cy="283348"/>
          </a:xfrm>
          <a:prstGeom prst="rect">
            <a:avLst/>
          </a:prstGeom>
          <a:solidFill>
            <a:schemeClr val="accent4"/>
          </a:solidFill>
          <a:ln w="158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312353" y="274638"/>
            <a:ext cx="8545927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572272"/>
            <a:ext cx="2133600" cy="285752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F4059B01-0752-476B-B185-4D72F9257EDD}" type="datetimeFigureOut">
              <a:rPr lang="ko-KR" altLang="en-US" smtClean="0"/>
              <a:pPr/>
              <a:t>2020-11-09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572272"/>
            <a:ext cx="2895600" cy="285752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572272"/>
            <a:ext cx="2133600" cy="285752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99DCB2EB-6CD6-4F5D-A32E-C6F0E6120A3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1" latinLnBrk="1" hangingPunct="1">
        <a:spcBef>
          <a:spcPct val="0"/>
        </a:spcBef>
        <a:buNone/>
        <a:defRPr kumimoji="0" sz="4400" b="0" kern="1200" spc="100" dirty="0">
          <a:ln w="18000">
            <a:noFill/>
            <a:prstDash val="solid"/>
          </a:ln>
          <a:solidFill>
            <a:schemeClr val="tx1"/>
          </a:solidFill>
          <a:effectLst>
            <a:outerShdw blurRad="44450" dist="25400" dir="2700000" algn="tl" rotWithShape="0">
              <a:schemeClr val="bg1">
                <a:alpha val="51000"/>
              </a:schemeClr>
            </a:outerShdw>
          </a:effectLst>
          <a:latin typeface="+mj-lt"/>
          <a:ea typeface="+mj-ea"/>
          <a:cs typeface="+mj-cs"/>
        </a:defRPr>
      </a:lvl1pPr>
      <a:lvl2pPr eaLnBrk="1" latinLnBrk="1" hangingPunct="1">
        <a:defRPr kumimoji="0">
          <a:solidFill>
            <a:schemeClr val="tx2"/>
          </a:solidFill>
        </a:defRPr>
      </a:lvl2pPr>
      <a:lvl3pPr eaLnBrk="1" latinLnBrk="1" hangingPunct="1">
        <a:defRPr kumimoji="0">
          <a:solidFill>
            <a:schemeClr val="tx2"/>
          </a:solidFill>
        </a:defRPr>
      </a:lvl3pPr>
      <a:lvl4pPr eaLnBrk="1" latinLnBrk="1" hangingPunct="1">
        <a:defRPr kumimoji="0">
          <a:solidFill>
            <a:schemeClr val="tx2"/>
          </a:solidFill>
        </a:defRPr>
      </a:lvl4pPr>
      <a:lvl5pPr eaLnBrk="1" latinLnBrk="1" hangingPunct="1">
        <a:defRPr kumimoji="0">
          <a:solidFill>
            <a:schemeClr val="tx2"/>
          </a:solidFill>
        </a:defRPr>
      </a:lvl5pPr>
      <a:lvl6pPr eaLnBrk="1" latinLnBrk="1" hangingPunct="1">
        <a:defRPr kumimoji="0">
          <a:solidFill>
            <a:schemeClr val="tx2"/>
          </a:solidFill>
        </a:defRPr>
      </a:lvl6pPr>
      <a:lvl7pPr eaLnBrk="1" latinLnBrk="1" hangingPunct="1">
        <a:defRPr kumimoji="0">
          <a:solidFill>
            <a:schemeClr val="tx2"/>
          </a:solidFill>
        </a:defRPr>
      </a:lvl7pPr>
      <a:lvl8pPr eaLnBrk="1" latinLnBrk="1" hangingPunct="1">
        <a:defRPr kumimoji="0">
          <a:solidFill>
            <a:schemeClr val="tx2"/>
          </a:solidFill>
        </a:defRPr>
      </a:lvl8pPr>
      <a:lvl9pPr eaLnBrk="1" latinLnBrk="1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1" hangingPunct="1">
        <a:spcBef>
          <a:spcPct val="20000"/>
        </a:spcBef>
        <a:buFont typeface="Arial"/>
        <a:buChar char="•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1" hangingPunct="1">
        <a:spcBef>
          <a:spcPct val="20000"/>
        </a:spcBef>
        <a:buClr>
          <a:schemeClr val="accent1">
            <a:shade val="75000"/>
          </a:schemeClr>
        </a:buClr>
        <a:buFont typeface="Arial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1" hangingPunct="1">
        <a:spcBef>
          <a:spcPct val="20000"/>
        </a:spcBef>
        <a:buClr>
          <a:schemeClr val="tx2"/>
        </a:buClr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1" hangingPunct="1">
        <a:spcBef>
          <a:spcPct val="20000"/>
        </a:spcBef>
        <a:buClr>
          <a:schemeClr val="accent1">
            <a:shade val="75000"/>
          </a:schemeClr>
        </a:buClr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1" hangingPunct="1">
        <a:spcBef>
          <a:spcPct val="20000"/>
        </a:spcBef>
        <a:buClr>
          <a:schemeClr val="tx2"/>
        </a:buClr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1" hangingPunct="1">
        <a:spcBef>
          <a:spcPct val="20000"/>
        </a:spcBef>
        <a:buClr>
          <a:schemeClr val="accent1"/>
        </a:buClr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1" hangingPunct="1">
        <a:spcBef>
          <a:spcPct val="20000"/>
        </a:spcBef>
        <a:buClr>
          <a:schemeClr val="tx2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1" hangingPunct="1">
        <a:spcBef>
          <a:spcPct val="20000"/>
        </a:spcBef>
        <a:buClr>
          <a:schemeClr val="accent1"/>
        </a:buClr>
        <a:buFont typeface="Arial"/>
        <a:buChar char="•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1" hangingPunct="1">
        <a:spcBef>
          <a:spcPct val="20000"/>
        </a:spcBef>
        <a:buClr>
          <a:schemeClr val="tx2"/>
        </a:buClr>
        <a:buFont typeface="Arial"/>
        <a:buChar char="•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dirty="0" smtClean="0"/>
              <a:t>영화 치료 졸업시험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ko-KR" altLang="en-US" dirty="0" err="1" smtClean="0"/>
              <a:t>정락길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hlinkClick r:id="" action="ppaction://hlinkshowjump?jump=previousslide" highlightClick="1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890" y="2400300"/>
            <a:ext cx="2052935" cy="29575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3500000" algn="ctr" rotWithShape="0">
              <a:schemeClr val="bg2"/>
            </a:outerShdw>
          </a:effectLst>
        </p:spPr>
      </p:pic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>
          <a:xfrm>
            <a:off x="2386012" y="1500187"/>
            <a:ext cx="4757738" cy="81438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ko-KR" altLang="en-US" sz="2250" b="1" dirty="0">
                <a:ea typeface="굴림" panose="020B0600000101010101" pitchFamily="50" charset="-127"/>
                <a:cs typeface="Times New Roman" panose="02020603050405020304" pitchFamily="18" charset="0"/>
              </a:rPr>
              <a:t>마이클 </a:t>
            </a:r>
            <a:r>
              <a:rPr lang="ko-KR" altLang="en-US" sz="2250" b="1" dirty="0" err="1">
                <a:ea typeface="굴림" panose="020B0600000101010101" pitchFamily="50" charset="-127"/>
                <a:cs typeface="Times New Roman" panose="02020603050405020304" pitchFamily="18" charset="0"/>
              </a:rPr>
              <a:t>발린트</a:t>
            </a:r>
            <a:r>
              <a:rPr lang="en-US" altLang="ko-KR" sz="2250" b="1" dirty="0">
                <a:ea typeface="굴림" panose="020B0600000101010101" pitchFamily="50" charset="-127"/>
                <a:cs typeface="Times New Roman" panose="02020603050405020304" pitchFamily="18" charset="0"/>
              </a:rPr>
              <a:t>(Dr. Michael </a:t>
            </a:r>
            <a:r>
              <a:rPr lang="en-US" altLang="ko-KR" sz="2250" b="1" dirty="0" err="1">
                <a:ea typeface="굴림" panose="020B0600000101010101" pitchFamily="50" charset="-127"/>
                <a:cs typeface="Times New Roman" panose="02020603050405020304" pitchFamily="18" charset="0"/>
              </a:rPr>
              <a:t>Balint</a:t>
            </a:r>
            <a:r>
              <a:rPr lang="en-US" altLang="ko-KR" sz="2250" b="1" dirty="0">
                <a:ea typeface="굴림" panose="020B0600000101010101" pitchFamily="50" charset="-127"/>
                <a:cs typeface="Times New Roman" panose="02020603050405020304" pitchFamily="18" charset="0"/>
              </a:rPr>
              <a:t>) [1896-1970]</a:t>
            </a:r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057650" y="2400300"/>
            <a:ext cx="1628775" cy="295751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ko-KR" altLang="en-US" sz="1350" b="1" dirty="0">
                <a:latin typeface="Times New Roman" panose="02020603050405020304" pitchFamily="18" charset="0"/>
                <a:ea typeface="굴림" panose="020B0600000101010101" pitchFamily="50" charset="-127"/>
              </a:rPr>
              <a:t>헝가리 출신</a:t>
            </a:r>
            <a:endParaRPr lang="en-US" altLang="ko-KR" sz="1350" b="1" dirty="0">
              <a:latin typeface="Times New Roman" panose="02020603050405020304" pitchFamily="18" charset="0"/>
              <a:ea typeface="굴림" panose="020B0600000101010101" pitchFamily="50" charset="-127"/>
            </a:endParaRPr>
          </a:p>
          <a:p>
            <a:pPr eaLnBrk="1" hangingPunct="1">
              <a:lnSpc>
                <a:spcPct val="90000"/>
              </a:lnSpc>
            </a:pPr>
            <a:r>
              <a:rPr lang="ko-KR" altLang="en-US" sz="1350" b="1" dirty="0">
                <a:latin typeface="Times New Roman" panose="02020603050405020304" pitchFamily="18" charset="0"/>
                <a:ea typeface="굴림" panose="020B0600000101010101" pitchFamily="50" charset="-127"/>
              </a:rPr>
              <a:t>프로이트의 동료이자 제자인  </a:t>
            </a:r>
            <a:r>
              <a:rPr lang="ko-KR" altLang="en-US" sz="1350" b="1" dirty="0" err="1">
                <a:latin typeface="Times New Roman" panose="02020603050405020304" pitchFamily="18" charset="0"/>
                <a:ea typeface="굴림" panose="020B0600000101010101" pitchFamily="50" charset="-127"/>
              </a:rPr>
              <a:t>산도르페렌찌의</a:t>
            </a:r>
            <a:r>
              <a:rPr lang="ko-KR" altLang="en-US" sz="1350" b="1" dirty="0">
                <a:latin typeface="Times New Roman" panose="02020603050405020304" pitchFamily="18" charset="0"/>
                <a:ea typeface="굴림" panose="020B0600000101010101" pitchFamily="50" charset="-127"/>
              </a:rPr>
              <a:t> 제자</a:t>
            </a:r>
            <a:r>
              <a:rPr lang="en-US" altLang="ko-KR" sz="1350" b="1" dirty="0">
                <a:latin typeface="Times New Roman" panose="02020603050405020304" pitchFamily="18" charset="0"/>
                <a:ea typeface="굴림" panose="020B0600000101010101" pitchFamily="50" charset="-127"/>
              </a:rPr>
              <a:t>( Alexander (Sandor) </a:t>
            </a:r>
            <a:r>
              <a:rPr lang="en-US" altLang="ko-KR" sz="1350" b="1" dirty="0" err="1">
                <a:latin typeface="Times New Roman" panose="02020603050405020304" pitchFamily="18" charset="0"/>
                <a:ea typeface="굴림" panose="020B0600000101010101" pitchFamily="50" charset="-127"/>
              </a:rPr>
              <a:t>Ferenczi</a:t>
            </a:r>
            <a:r>
              <a:rPr lang="en-US" altLang="ko-KR" sz="1350" b="1" dirty="0">
                <a:latin typeface="Times New Roman" panose="02020603050405020304" pitchFamily="18" charset="0"/>
                <a:ea typeface="굴림" panose="020B0600000101010101" pitchFamily="50" charset="-127"/>
              </a:rPr>
              <a:t>) [1873-1933]</a:t>
            </a:r>
          </a:p>
          <a:p>
            <a:pPr eaLnBrk="1" hangingPunct="1">
              <a:lnSpc>
                <a:spcPct val="90000"/>
              </a:lnSpc>
            </a:pPr>
            <a:endParaRPr lang="en-US" altLang="ko-KR" sz="1350" b="1" dirty="0">
              <a:latin typeface="Times New Roman" panose="02020603050405020304" pitchFamily="18" charset="0"/>
              <a:ea typeface="굴림" panose="020B0600000101010101" pitchFamily="50" charset="-127"/>
            </a:endParaRPr>
          </a:p>
          <a:p>
            <a:pPr eaLnBrk="1" hangingPunct="1">
              <a:lnSpc>
                <a:spcPct val="90000"/>
              </a:lnSpc>
            </a:pPr>
            <a:r>
              <a:rPr lang="ko-KR" altLang="en-US" sz="1350" b="1" dirty="0" err="1">
                <a:latin typeface="Times New Roman" panose="02020603050405020304" pitchFamily="18" charset="0"/>
                <a:ea typeface="굴림" panose="020B0600000101010101" pitchFamily="50" charset="-127"/>
              </a:rPr>
              <a:t>빌헬름</a:t>
            </a:r>
            <a:r>
              <a:rPr lang="ko-KR" altLang="en-US" sz="1350" b="1" dirty="0">
                <a:latin typeface="Times New Roman" panose="02020603050405020304" pitchFamily="18" charset="0"/>
                <a:ea typeface="굴림" panose="020B0600000101010101" pitchFamily="50" charset="-127"/>
              </a:rPr>
              <a:t> </a:t>
            </a:r>
            <a:r>
              <a:rPr lang="ko-KR" altLang="en-US" sz="1350" b="1" dirty="0" err="1">
                <a:latin typeface="Times New Roman" panose="02020603050405020304" pitchFamily="18" charset="0"/>
                <a:ea typeface="굴림" panose="020B0600000101010101" pitchFamily="50" charset="-127"/>
              </a:rPr>
              <a:t>라이히</a:t>
            </a:r>
            <a:r>
              <a:rPr lang="en-US" altLang="ko-KR" sz="1350" b="1" dirty="0">
                <a:latin typeface="Times New Roman" panose="02020603050405020304" pitchFamily="18" charset="0"/>
                <a:ea typeface="굴림" panose="020B0600000101010101" pitchFamily="50" charset="-127"/>
              </a:rPr>
              <a:t>(Wilhelm Reich)</a:t>
            </a:r>
            <a:r>
              <a:rPr lang="ko-KR" altLang="en-US" sz="1350" b="1" dirty="0">
                <a:latin typeface="Times New Roman" panose="02020603050405020304" pitchFamily="18" charset="0"/>
                <a:ea typeface="굴림" panose="020B0600000101010101" pitchFamily="50" charset="-127"/>
              </a:rPr>
              <a:t>의 영향을 받음</a:t>
            </a:r>
            <a:endParaRPr lang="en-US" altLang="ko-KR" sz="1350" b="1" dirty="0">
              <a:latin typeface="Times New Roman" panose="02020603050405020304" pitchFamily="18" charset="0"/>
              <a:ea typeface="굴림" panose="020B0600000101010101" pitchFamily="50" charset="-127"/>
            </a:endParaRPr>
          </a:p>
        </p:txBody>
      </p:sp>
      <p:pic>
        <p:nvPicPr>
          <p:cNvPr id="51207" name="Picture 7" descr="ani_four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294" y="3077171"/>
            <a:ext cx="900113" cy="11947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333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1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>
            <a:hlinkClick r:id="" action="ppaction://hlinkshowjump?jump=previousslide" highlightClick="1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1" y="1500187"/>
            <a:ext cx="803672" cy="11572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3500000" algn="ctr" rotWithShape="0">
              <a:schemeClr val="bg2"/>
            </a:outerShdw>
          </a:effectLst>
        </p:spPr>
      </p:pic>
      <p:sp>
        <p:nvSpPr>
          <p:cNvPr id="5123" name="Rectangle 7"/>
          <p:cNvSpPr>
            <a:spLocks noGrp="1" noChangeArrowheads="1"/>
          </p:cNvSpPr>
          <p:nvPr>
            <p:ph type="title"/>
          </p:nvPr>
        </p:nvSpPr>
        <p:spPr>
          <a:xfrm>
            <a:off x="2386012" y="1500187"/>
            <a:ext cx="4757738" cy="814388"/>
          </a:xfrm>
        </p:spPr>
        <p:txBody>
          <a:bodyPr/>
          <a:lstStyle/>
          <a:p>
            <a:pPr algn="ctr" eaLnBrk="1" hangingPunct="1"/>
            <a:r>
              <a:rPr lang="en-US" altLang="ko-KR" sz="1800" b="1" dirty="0">
                <a:ea typeface="굴림" panose="020B0600000101010101" pitchFamily="50" charset="-127"/>
                <a:cs typeface="Times New Roman" panose="02020603050405020304" pitchFamily="18" charset="0"/>
              </a:rPr>
              <a:t>	</a:t>
            </a:r>
            <a:endParaRPr lang="en-US" altLang="ko-KR" sz="1800" b="1" i="1" dirty="0">
              <a:ea typeface="굴림" panose="020B0600000101010101" pitchFamily="50" charset="-127"/>
              <a:cs typeface="Times New Roman" panose="02020603050405020304" pitchFamily="18" charset="0"/>
            </a:endParaRPr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2386013" y="2657475"/>
            <a:ext cx="2400300" cy="270033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ko-KR" altLang="en-US" sz="1350" b="1" dirty="0"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유태인 핍박으로 </a:t>
            </a:r>
            <a:r>
              <a:rPr lang="en-US" altLang="ko-KR" sz="1350" b="1" dirty="0"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1939</a:t>
            </a:r>
            <a:r>
              <a:rPr lang="ko-KR" altLang="en-US" sz="1350" b="1" dirty="0"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년 영국으로 이주</a:t>
            </a:r>
            <a:endParaRPr lang="en-US" altLang="ko-KR" sz="1350" b="1" dirty="0">
              <a:latin typeface="Times New Roman" panose="02020603050405020304" pitchFamily="18" charset="0"/>
              <a:ea typeface="굴림" panose="020B0600000101010101" pitchFamily="50" charset="-127"/>
              <a:cs typeface="Times New Roman" panose="02020603050405020304" pitchFamily="18" charset="0"/>
            </a:endParaRPr>
          </a:p>
          <a:p>
            <a:r>
              <a:rPr lang="en-US" altLang="ko-KR" sz="1350" b="1" dirty="0"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1949</a:t>
            </a:r>
            <a:r>
              <a:rPr lang="ko-KR" altLang="en-US" sz="1350" b="1" dirty="0"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년 부터 </a:t>
            </a:r>
            <a:r>
              <a:rPr lang="ko-KR" altLang="en-US" sz="1350" b="1" dirty="0" err="1"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타비스톡</a:t>
            </a:r>
            <a:r>
              <a:rPr lang="ko-KR" altLang="en-US" sz="1350" b="1" dirty="0"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 런던 </a:t>
            </a:r>
            <a:r>
              <a:rPr lang="ko-KR" altLang="en-US" sz="1350" b="1" dirty="0" err="1"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클리닉</a:t>
            </a:r>
            <a:r>
              <a:rPr lang="en-US" altLang="ko-KR" sz="1350" b="1" dirty="0"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(Tavistock Clinic of London)</a:t>
            </a:r>
            <a:r>
              <a:rPr lang="ko-KR" altLang="en-US" sz="1350" b="1" dirty="0"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에서 심리치료사로 활동시작</a:t>
            </a:r>
            <a:r>
              <a:rPr lang="en-US" altLang="ko-KR" sz="1350" b="1" dirty="0"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 </a:t>
            </a:r>
          </a:p>
          <a:p>
            <a:r>
              <a:rPr lang="ko-KR" altLang="en-US" sz="1350" b="1" dirty="0"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환자</a:t>
            </a:r>
            <a:r>
              <a:rPr lang="en-US" altLang="ko-KR" sz="1350" b="1" dirty="0"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-</a:t>
            </a:r>
            <a:r>
              <a:rPr lang="ko-KR" altLang="en-US" sz="1350" b="1" dirty="0"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의사의 관계의 중요성</a:t>
            </a:r>
            <a:r>
              <a:rPr lang="en-US" altLang="ko-KR" sz="1350" b="1" dirty="0"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(</a:t>
            </a:r>
            <a:r>
              <a:rPr lang="ko-KR" altLang="en-US" sz="1350" b="1" dirty="0"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치료기법의 중요성</a:t>
            </a:r>
            <a:r>
              <a:rPr lang="en-US" altLang="ko-KR" sz="1350" b="1" dirty="0"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)</a:t>
            </a:r>
          </a:p>
          <a:p>
            <a:r>
              <a:rPr lang="ko-KR" altLang="en-US" sz="1350" b="1" dirty="0" err="1"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발린트</a:t>
            </a:r>
            <a:r>
              <a:rPr lang="ko-KR" altLang="en-US" sz="1350" b="1" dirty="0"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 그룹을 형성</a:t>
            </a:r>
            <a:r>
              <a:rPr lang="en-US" altLang="ko-KR" sz="1350" b="1" dirty="0"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(</a:t>
            </a:r>
            <a:r>
              <a:rPr lang="ko-KR" altLang="en-US" sz="1350" b="1" dirty="0"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의사</a:t>
            </a:r>
            <a:r>
              <a:rPr lang="en-US" altLang="ko-KR" sz="1350" b="1" dirty="0"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, </a:t>
            </a:r>
            <a:r>
              <a:rPr lang="ko-KR" altLang="en-US" sz="1350" b="1" dirty="0"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간호사</a:t>
            </a:r>
            <a:r>
              <a:rPr lang="en-US" altLang="ko-KR" sz="1350" b="1" dirty="0"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, </a:t>
            </a:r>
            <a:r>
              <a:rPr lang="ko-KR" altLang="en-US" sz="1350" b="1" dirty="0"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심리학자</a:t>
            </a:r>
            <a:r>
              <a:rPr lang="en-US" altLang="ko-KR" sz="1350" b="1" dirty="0"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, </a:t>
            </a:r>
            <a:r>
              <a:rPr lang="ko-KR" altLang="en-US" sz="1350" b="1" dirty="0"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정신분석가</a:t>
            </a:r>
            <a:r>
              <a:rPr lang="en-US" altLang="ko-KR" sz="1350" b="1" dirty="0"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, </a:t>
            </a:r>
            <a:r>
              <a:rPr lang="ko-KR" altLang="en-US" sz="1350" b="1" dirty="0"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예술가 등이 참여</a:t>
            </a:r>
            <a:r>
              <a:rPr lang="en-US" altLang="ko-KR" sz="1350" b="1" dirty="0"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129" name="Picture 9" descr="ferenczi-c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9884" y="2486025"/>
            <a:ext cx="2353866" cy="2871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776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5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o-KR" altLang="en-US" sz="3300" dirty="0"/>
              <a:t>퇴행</a:t>
            </a:r>
            <a:r>
              <a:rPr lang="en-US" altLang="ko-KR" sz="3300" dirty="0"/>
              <a:t>(regression) </a:t>
            </a:r>
            <a:r>
              <a:rPr lang="ko-KR" altLang="en-US" sz="3300" dirty="0"/>
              <a:t>에</a:t>
            </a:r>
            <a:r>
              <a:rPr lang="en-US" altLang="ko-KR" sz="3300" dirty="0"/>
              <a:t> </a:t>
            </a:r>
            <a:r>
              <a:rPr lang="ko-KR" altLang="en-US" sz="3300" dirty="0"/>
              <a:t>대한 발린트의 저서</a:t>
            </a:r>
            <a:endParaRPr lang="ko-KR" altLang="en-US" sz="3300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ko-KR" dirty="0" smtClean="0"/>
              <a:t>&lt;</a:t>
            </a:r>
            <a:r>
              <a:rPr lang="ko-KR" altLang="en-US" dirty="0" smtClean="0"/>
              <a:t>기본적 결함</a:t>
            </a:r>
            <a:r>
              <a:rPr lang="en-US" altLang="ko-KR" dirty="0" smtClean="0"/>
              <a:t>&gt;(1969)</a:t>
            </a:r>
          </a:p>
          <a:p>
            <a:r>
              <a:rPr lang="ko-KR" altLang="en-US" dirty="0" smtClean="0"/>
              <a:t>발린트의 대표적 저서</a:t>
            </a:r>
            <a:endParaRPr lang="en-US" altLang="ko-KR" dirty="0" smtClean="0"/>
          </a:p>
          <a:p>
            <a:r>
              <a:rPr lang="ko-KR" altLang="en-US" dirty="0" smtClean="0"/>
              <a:t>퇴행을 통한 치료적 양상</a:t>
            </a:r>
            <a:endParaRPr lang="en-US" altLang="ko-KR" dirty="0" smtClean="0"/>
          </a:p>
          <a:p>
            <a:r>
              <a:rPr lang="ko-KR" altLang="en-US" dirty="0" smtClean="0"/>
              <a:t>퇴행을 치료에 적극적으로 활용해야 함을 주장함</a:t>
            </a:r>
            <a:endParaRPr lang="en-US" altLang="ko-KR" dirty="0" smtClean="0"/>
          </a:p>
          <a:p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719" y="2533788"/>
            <a:ext cx="1551597" cy="2253343"/>
          </a:xfrm>
        </p:spPr>
      </p:pic>
    </p:spTree>
    <p:extLst>
      <p:ext uri="{BB962C8B-B14F-4D97-AF65-F5344CB8AC3E}">
        <p14:creationId xmlns:p14="http://schemas.microsoft.com/office/powerpoint/2010/main" val="2150886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퇴행의 의미 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발린트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퇴행과 오이디푸스 단계의 차이</a:t>
            </a:r>
            <a:endParaRPr lang="en-US" altLang="ko-KR" dirty="0" smtClean="0"/>
          </a:p>
          <a:p>
            <a:r>
              <a:rPr lang="ko-KR" altLang="en-US" dirty="0" smtClean="0"/>
              <a:t>프로이트의 치료가 실패했던 원인 비판</a:t>
            </a:r>
            <a:endParaRPr lang="en-US" altLang="ko-KR" dirty="0" smtClean="0"/>
          </a:p>
          <a:p>
            <a:r>
              <a:rPr lang="ko-KR" altLang="en-US" dirty="0" smtClean="0"/>
              <a:t>치료사는 내담자의 퇴행의 욕구를 수락해야 함</a:t>
            </a:r>
            <a:endParaRPr lang="en-US" altLang="ko-KR" dirty="0" smtClean="0"/>
          </a:p>
          <a:p>
            <a:r>
              <a:rPr lang="ko-KR" altLang="en-US" dirty="0" smtClean="0"/>
              <a:t>치료 환경</a:t>
            </a:r>
            <a:r>
              <a:rPr lang="en-US" altLang="ko-KR" dirty="0" smtClean="0"/>
              <a:t>(atmosphere)</a:t>
            </a:r>
            <a:r>
              <a:rPr lang="ko-KR" altLang="en-US" dirty="0" smtClean="0"/>
              <a:t>은 이러한 퇴행으로부터 형성됨</a:t>
            </a:r>
            <a:endParaRPr lang="en-US" altLang="ko-KR" dirty="0" smtClean="0"/>
          </a:p>
          <a:p>
            <a:r>
              <a:rPr lang="ko-KR" altLang="en-US" dirty="0" smtClean="0"/>
              <a:t>치료사는 보다 더 근원적인 상태로의 되돌아감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39826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퇴행의 두 가지 종류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ko-KR" altLang="en-US" dirty="0" smtClean="0"/>
              <a:t>양성 퇴행 </a:t>
            </a:r>
            <a:r>
              <a:rPr lang="en-US" altLang="ko-KR" dirty="0" smtClean="0"/>
              <a:t>(benign regression)</a:t>
            </a:r>
          </a:p>
          <a:p>
            <a:r>
              <a:rPr lang="ko-KR" altLang="en-US" dirty="0" smtClean="0"/>
              <a:t>일시적</a:t>
            </a:r>
            <a:r>
              <a:rPr lang="en-US" altLang="ko-KR" dirty="0" smtClean="0"/>
              <a:t>/</a:t>
            </a:r>
            <a:r>
              <a:rPr lang="ko-KR" altLang="en-US" dirty="0" smtClean="0"/>
              <a:t>되 </a:t>
            </a:r>
            <a:r>
              <a:rPr lang="ko-KR" altLang="en-US" dirty="0" err="1" smtClean="0"/>
              <a:t>돌릴수</a:t>
            </a:r>
            <a:r>
              <a:rPr lang="ko-KR" altLang="en-US" dirty="0" smtClean="0"/>
              <a:t> 있는</a:t>
            </a:r>
            <a:endParaRPr lang="en-US" altLang="ko-KR" dirty="0" smtClean="0"/>
          </a:p>
          <a:p>
            <a:r>
              <a:rPr lang="ko-KR" altLang="en-US" dirty="0" smtClean="0"/>
              <a:t>치료적으로 유용함</a:t>
            </a:r>
            <a:endParaRPr lang="en-US" altLang="ko-KR" dirty="0" smtClean="0"/>
          </a:p>
          <a:p>
            <a:r>
              <a:rPr lang="en-US" altLang="ko-KR" dirty="0" smtClean="0"/>
              <a:t>New </a:t>
            </a:r>
            <a:r>
              <a:rPr lang="en-US" altLang="ko-KR" dirty="0" err="1" smtClean="0"/>
              <a:t>beginnig</a:t>
            </a:r>
            <a:endParaRPr lang="en-US" altLang="ko-KR" dirty="0" smtClean="0"/>
          </a:p>
        </p:txBody>
      </p:sp>
      <p:sp>
        <p:nvSpPr>
          <p:cNvPr id="5" name="내용 개체 틀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ko-KR" altLang="en-US" dirty="0" smtClean="0"/>
              <a:t>음성 퇴행</a:t>
            </a:r>
            <a:r>
              <a:rPr lang="en-US" altLang="ko-KR" dirty="0" smtClean="0"/>
              <a:t>(malignant regression)</a:t>
            </a:r>
          </a:p>
          <a:p>
            <a:r>
              <a:rPr lang="ko-KR" altLang="en-US" dirty="0" smtClean="0"/>
              <a:t>심각하고 지속적이며 되돌리 수 없는</a:t>
            </a:r>
            <a:endParaRPr lang="en-US" altLang="ko-KR" dirty="0" smtClean="0"/>
          </a:p>
          <a:p>
            <a:r>
              <a:rPr lang="ko-KR" altLang="en-US" dirty="0" smtClean="0"/>
              <a:t>병리적이고 </a:t>
            </a:r>
            <a:r>
              <a:rPr lang="ko-KR" altLang="en-US" dirty="0" err="1" smtClean="0"/>
              <a:t>내담자와</a:t>
            </a:r>
            <a:r>
              <a:rPr lang="ko-KR" altLang="en-US" dirty="0" smtClean="0"/>
              <a:t> 상담사의 치료를 어렵게 하는 것</a:t>
            </a:r>
            <a:r>
              <a:rPr lang="en-US" altLang="ko-KR" dirty="0" smtClean="0"/>
              <a:t>/</a:t>
            </a:r>
            <a:r>
              <a:rPr lang="ko-KR" altLang="en-US" dirty="0" smtClean="0"/>
              <a:t>위험함</a:t>
            </a:r>
            <a:endParaRPr lang="ko-KR" altLang="en-US" dirty="0"/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/>
          </p:nvPr>
        </p:nvGraphicFramePr>
        <p:xfrm>
          <a:off x="2076773" y="4607517"/>
          <a:ext cx="4572000" cy="539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31495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dirty="0" smtClean="0"/>
                        <a:t>영화 치료는 양성 퇴행을 적극적으로 활용하여 내담자의 자기 탐색으로 이끄는 과정임</a:t>
                      </a:r>
                      <a:r>
                        <a:rPr lang="en-US" altLang="ko-KR" sz="1600" dirty="0" smtClean="0"/>
                        <a:t>.</a:t>
                      </a:r>
                      <a:endParaRPr lang="ko-KR" altLang="en-US" sz="1600" dirty="0"/>
                    </a:p>
                  </a:txBody>
                  <a:tcPr marL="51435" marR="51435" marT="25718" marB="25718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5514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err="1" smtClean="0"/>
              <a:t>내담자에게</a:t>
            </a:r>
            <a:r>
              <a:rPr lang="ko-KR" altLang="en-US" dirty="0" smtClean="0"/>
              <a:t> 영화 보기란 어떤 과정인가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양성적 퇴행의 과정</a:t>
            </a:r>
            <a:endParaRPr lang="en-US" altLang="ko-KR" dirty="0" smtClean="0"/>
          </a:p>
          <a:p>
            <a:r>
              <a:rPr lang="ko-KR" altLang="en-US" dirty="0" smtClean="0"/>
              <a:t>퇴행 속에서 자기의 문제를 발견하는 과정 </a:t>
            </a:r>
            <a:r>
              <a:rPr lang="en-US" altLang="ko-KR" dirty="0" smtClean="0"/>
              <a:t>(</a:t>
            </a:r>
            <a:r>
              <a:rPr lang="ko-KR" altLang="en-US" dirty="0" smtClean="0"/>
              <a:t>상담자와 함께</a:t>
            </a:r>
            <a:r>
              <a:rPr lang="en-US" altLang="ko-KR" dirty="0" smtClean="0"/>
              <a:t>)</a:t>
            </a:r>
          </a:p>
          <a:p>
            <a:r>
              <a:rPr lang="ko-KR" altLang="en-US" dirty="0" smtClean="0"/>
              <a:t>영화가 마음의 성장을 위한 도구로서 활용됨</a:t>
            </a:r>
            <a:endParaRPr lang="en-US" altLang="ko-KR" dirty="0" smtClean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960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영화치료를 위한 영화 관람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오락적 관람</a:t>
            </a:r>
            <a:endParaRPr lang="en-US" altLang="ko-KR" dirty="0" smtClean="0"/>
          </a:p>
          <a:p>
            <a:r>
              <a:rPr lang="ko-KR" altLang="en-US" dirty="0" smtClean="0"/>
              <a:t>비평적 관람</a:t>
            </a:r>
            <a:r>
              <a:rPr lang="en-US" altLang="ko-KR" dirty="0" smtClean="0"/>
              <a:t>- </a:t>
            </a:r>
            <a:r>
              <a:rPr lang="ko-KR" altLang="en-US" dirty="0" smtClean="0"/>
              <a:t>미학적 평가</a:t>
            </a:r>
            <a:r>
              <a:rPr lang="en-US" altLang="ko-KR" dirty="0" smtClean="0"/>
              <a:t>: </a:t>
            </a:r>
            <a:r>
              <a:rPr lang="ko-KR" altLang="en-US" dirty="0" smtClean="0"/>
              <a:t>영화 </a:t>
            </a:r>
            <a:r>
              <a:rPr lang="ko-KR" altLang="en-US" dirty="0" err="1" smtClean="0"/>
              <a:t>치료자에게</a:t>
            </a:r>
            <a:r>
              <a:rPr lang="ko-KR" altLang="en-US" dirty="0" smtClean="0"/>
              <a:t> 도움이 되는 과정</a:t>
            </a:r>
            <a:endParaRPr lang="en-US" altLang="ko-KR" dirty="0" smtClean="0"/>
          </a:p>
          <a:p>
            <a:r>
              <a:rPr lang="ko-KR" altLang="en-US" dirty="0" smtClean="0"/>
              <a:t>치유적 관람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6142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치유적 관람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dirty="0" smtClean="0"/>
              <a:t>사전관람</a:t>
            </a:r>
            <a:r>
              <a:rPr lang="en-US" altLang="ko-KR" dirty="0" smtClean="0"/>
              <a:t>-</a:t>
            </a:r>
            <a:r>
              <a:rPr lang="ko-KR" altLang="en-US" dirty="0" smtClean="0"/>
              <a:t>치료나 교육에 어떻게 활용할지에 주 관심을 두며 관람하는 것</a:t>
            </a:r>
            <a:endParaRPr lang="en-US" altLang="ko-KR" dirty="0" smtClean="0"/>
          </a:p>
          <a:p>
            <a:r>
              <a:rPr lang="ko-KR" altLang="en-US" dirty="0" smtClean="0"/>
              <a:t>영화 관람의 습관화</a:t>
            </a:r>
            <a:r>
              <a:rPr lang="en-US" altLang="ko-KR" dirty="0" smtClean="0"/>
              <a:t>, </a:t>
            </a:r>
            <a:r>
              <a:rPr lang="ko-KR" altLang="en-US" dirty="0" smtClean="0"/>
              <a:t>영화수첩의 작성 등을 통해 영화치료자의 성숙과정 속에 점차 획득되는 과정</a:t>
            </a:r>
            <a:endParaRPr lang="en-US" altLang="ko-KR" dirty="0" smtClean="0"/>
          </a:p>
          <a:p>
            <a:r>
              <a:rPr lang="ko-KR" altLang="en-US" dirty="0" smtClean="0"/>
              <a:t>정서적 감화가 아닌 캐릭터의 성격</a:t>
            </a:r>
            <a:r>
              <a:rPr lang="en-US" altLang="ko-KR" dirty="0" smtClean="0"/>
              <a:t>, </a:t>
            </a:r>
            <a:r>
              <a:rPr lang="ko-KR" altLang="en-US" dirty="0" smtClean="0"/>
              <a:t>그러한 성격 혹은 문제가 형성된 이유</a:t>
            </a:r>
            <a:r>
              <a:rPr lang="en-US" altLang="ko-KR" dirty="0" smtClean="0"/>
              <a:t>(</a:t>
            </a:r>
            <a:r>
              <a:rPr lang="ko-KR" altLang="en-US" dirty="0" smtClean="0"/>
              <a:t>심리학적 구성 개념</a:t>
            </a:r>
            <a:r>
              <a:rPr lang="en-US" altLang="ko-KR" dirty="0" smtClean="0"/>
              <a:t>), </a:t>
            </a:r>
            <a:r>
              <a:rPr lang="ko-KR" altLang="en-US" dirty="0" smtClean="0"/>
              <a:t>등장인물의 갈등과 관계에 대한 분석을 행하는 것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7931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smtClean="0"/>
              <a:t>치유적 관람에서 치유자가 던져야 할 질문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어떻게 활용할 것인가</a:t>
            </a:r>
            <a:r>
              <a:rPr lang="en-US" altLang="ko-KR" dirty="0" smtClean="0"/>
              <a:t>?</a:t>
            </a:r>
          </a:p>
          <a:p>
            <a:r>
              <a:rPr lang="ko-KR" altLang="en-US" dirty="0" smtClean="0"/>
              <a:t>등장인물 간의 관계는 어떠한가 </a:t>
            </a:r>
            <a:r>
              <a:rPr lang="en-US" altLang="ko-KR" dirty="0" smtClean="0"/>
              <a:t>?</a:t>
            </a:r>
          </a:p>
          <a:p>
            <a:r>
              <a:rPr lang="ko-KR" altLang="en-US" dirty="0" smtClean="0"/>
              <a:t>내담자의 투사와 동일시의 지점은 무엇일까</a:t>
            </a:r>
            <a:r>
              <a:rPr lang="en-US" altLang="ko-KR" dirty="0" smtClean="0"/>
              <a:t>? </a:t>
            </a:r>
            <a:r>
              <a:rPr lang="ko-KR" altLang="en-US" dirty="0" smtClean="0"/>
              <a:t>동일시 정도에 대한 분석적 태도</a:t>
            </a:r>
            <a:endParaRPr lang="en-US" altLang="ko-KR" dirty="0" smtClean="0"/>
          </a:p>
          <a:p>
            <a:r>
              <a:rPr lang="ko-KR" altLang="en-US" dirty="0" smtClean="0"/>
              <a:t>감상 중 상담자는 정서</a:t>
            </a:r>
            <a:r>
              <a:rPr lang="en-US" altLang="ko-KR" dirty="0" smtClean="0"/>
              <a:t>,</a:t>
            </a:r>
            <a:r>
              <a:rPr lang="ko-KR" altLang="en-US" dirty="0" smtClean="0"/>
              <a:t> 반응</a:t>
            </a:r>
            <a:r>
              <a:rPr lang="en-US" altLang="ko-KR" dirty="0" smtClean="0"/>
              <a:t>, </a:t>
            </a:r>
            <a:r>
              <a:rPr lang="ko-KR" altLang="en-US" dirty="0" smtClean="0"/>
              <a:t>문제 의식을 명확히 언어화하고 있는가</a:t>
            </a:r>
            <a:r>
              <a:rPr lang="en-US" altLang="ko-KR" dirty="0" smtClean="0"/>
              <a:t>?</a:t>
            </a:r>
          </a:p>
          <a:p>
            <a:r>
              <a:rPr lang="ko-KR" altLang="en-US" dirty="0" smtClean="0"/>
              <a:t>영화를 통해 성찰의 중심점은 무엇인가 </a:t>
            </a:r>
            <a:r>
              <a:rPr lang="en-US" altLang="ko-KR" dirty="0" smtClean="0"/>
              <a:t>?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6918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85900" y="1028700"/>
            <a:ext cx="6172200" cy="857250"/>
          </a:xfrm>
        </p:spPr>
        <p:txBody>
          <a:bodyPr/>
          <a:lstStyle/>
          <a:p>
            <a:r>
              <a:rPr lang="ko-KR" altLang="en-US" sz="2100" dirty="0"/>
              <a:t>영화를 활용한 인문예술치료의 일차적 과정</a:t>
            </a:r>
          </a:p>
        </p:txBody>
      </p:sp>
      <p:pic>
        <p:nvPicPr>
          <p:cNvPr id="6" name="내용 개체 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1" y="2171701"/>
            <a:ext cx="5429249" cy="3200399"/>
          </a:xfrm>
        </p:spPr>
      </p:pic>
    </p:spTree>
    <p:extLst>
      <p:ext uri="{BB962C8B-B14F-4D97-AF65-F5344CB8AC3E}">
        <p14:creationId xmlns:p14="http://schemas.microsoft.com/office/powerpoint/2010/main" val="245342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1519" dirty="0"/>
              <a:t>인문예술치료 내</a:t>
            </a:r>
            <a:r>
              <a:rPr lang="en-US" altLang="ko-KR" sz="1519" dirty="0"/>
              <a:t>(</a:t>
            </a:r>
            <a:r>
              <a:rPr lang="ko-KR" altLang="en-US" sz="1519" dirty="0"/>
              <a:t>內</a:t>
            </a:r>
            <a:r>
              <a:rPr lang="en-US" altLang="ko-KR" sz="1519" dirty="0"/>
              <a:t>)</a:t>
            </a:r>
            <a:r>
              <a:rPr lang="ko-KR" altLang="en-US" sz="1519" dirty="0"/>
              <a:t> 이미지 활용치료의 위상과 역할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ko-KR" altLang="en-US" dirty="0" smtClean="0"/>
              <a:t>비언어적 방법</a:t>
            </a:r>
            <a:endParaRPr lang="en-US" altLang="ko-KR" dirty="0" smtClean="0"/>
          </a:p>
          <a:p>
            <a:r>
              <a:rPr lang="ko-KR" altLang="en-US" dirty="0" smtClean="0"/>
              <a:t>내담자의 암묵기억과 외현기억</a:t>
            </a:r>
            <a:r>
              <a:rPr lang="en-US" altLang="ko-KR" dirty="0" smtClean="0"/>
              <a:t>(</a:t>
            </a:r>
            <a:r>
              <a:rPr lang="ko-KR" altLang="en-US" dirty="0" smtClean="0"/>
              <a:t>서사화</a:t>
            </a:r>
            <a:r>
              <a:rPr lang="en-US" altLang="ko-KR" dirty="0" smtClean="0"/>
              <a:t>) </a:t>
            </a:r>
            <a:r>
              <a:rPr lang="ko-KR" altLang="en-US" dirty="0" smtClean="0"/>
              <a:t>사이의 작업에 유용</a:t>
            </a:r>
            <a:endParaRPr lang="en-US" altLang="ko-KR" dirty="0" smtClean="0"/>
          </a:p>
          <a:p>
            <a:r>
              <a:rPr lang="ko-KR" altLang="en-US" dirty="0" smtClean="0"/>
              <a:t>내담자의 방어기제를 완화시키는데 유리함</a:t>
            </a:r>
            <a:endParaRPr lang="en-US" altLang="ko-KR" dirty="0" smtClean="0"/>
          </a:p>
          <a:p>
            <a:r>
              <a:rPr lang="ko-KR" altLang="en-US" dirty="0" err="1" smtClean="0"/>
              <a:t>내담자와의</a:t>
            </a:r>
            <a:r>
              <a:rPr lang="ko-KR" altLang="en-US" dirty="0" smtClean="0"/>
              <a:t> 안전한 시공간의 창출</a:t>
            </a:r>
            <a:endParaRPr lang="en-US" altLang="ko-KR" dirty="0" smtClean="0"/>
          </a:p>
          <a:p>
            <a:r>
              <a:rPr lang="ko-KR" altLang="en-US" dirty="0" err="1" smtClean="0"/>
              <a:t>스토리텔링</a:t>
            </a:r>
            <a:r>
              <a:rPr lang="en-US" altLang="ko-KR" dirty="0" smtClean="0"/>
              <a:t>/</a:t>
            </a:r>
            <a:r>
              <a:rPr lang="ko-KR" altLang="en-US" dirty="0" smtClean="0"/>
              <a:t>시</a:t>
            </a:r>
            <a:r>
              <a:rPr lang="en-US" altLang="ko-KR" dirty="0" smtClean="0"/>
              <a:t>/</a:t>
            </a:r>
            <a:r>
              <a:rPr lang="ko-KR" altLang="en-US" dirty="0" smtClean="0"/>
              <a:t>글쓰기 활용 치료와의 창조적인 결합이 요구됨</a:t>
            </a:r>
            <a:endParaRPr lang="en-US" altLang="ko-KR" dirty="0" smtClean="0"/>
          </a:p>
          <a:p>
            <a:r>
              <a:rPr lang="ko-KR" altLang="en-US" dirty="0" smtClean="0"/>
              <a:t>철학 상담과 글쓰기 방법과의 결합을 통한 통찰적 과정 보강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739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smtClean="0"/>
              <a:t>영화를 활용한 인문예술치료의 과정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altLang="ko-KR" dirty="0" smtClean="0"/>
          </a:p>
          <a:p>
            <a:r>
              <a:rPr lang="en-US" altLang="ko-KR" dirty="0" smtClean="0"/>
              <a:t>1.</a:t>
            </a:r>
            <a:r>
              <a:rPr lang="ko-KR" altLang="en-US" dirty="0" smtClean="0"/>
              <a:t>일차적 과정에 해당되는 혼성공간에서 제기된 문제로부터 시작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dirty="0" smtClean="0"/>
              <a:t>2. </a:t>
            </a:r>
            <a:r>
              <a:rPr lang="ko-KR" altLang="en-US" dirty="0" smtClean="0"/>
              <a:t>투사적 동일시의 과정</a:t>
            </a:r>
            <a:r>
              <a:rPr lang="en-US" altLang="ko-KR" dirty="0" smtClean="0"/>
              <a:t>( projective</a:t>
            </a:r>
            <a:r>
              <a:rPr lang="ko-KR" altLang="en-US" dirty="0" smtClean="0"/>
              <a:t> </a:t>
            </a:r>
            <a:r>
              <a:rPr lang="en-US" altLang="ko-KR" dirty="0" smtClean="0"/>
              <a:t>identification)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3. </a:t>
            </a:r>
            <a:r>
              <a:rPr lang="ko-KR" altLang="en-US" dirty="0" err="1" smtClean="0"/>
              <a:t>내담자와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치료자간의</a:t>
            </a:r>
            <a:r>
              <a:rPr lang="ko-KR" altLang="en-US" dirty="0" smtClean="0"/>
              <a:t> 창조적 협동 작업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dirty="0" smtClean="0"/>
              <a:t>4. </a:t>
            </a:r>
            <a:r>
              <a:rPr lang="ko-KR" altLang="en-US" dirty="0" smtClean="0"/>
              <a:t>담아내기</a:t>
            </a:r>
            <a:r>
              <a:rPr lang="en-US" altLang="ko-KR" dirty="0" smtClean="0"/>
              <a:t>-</a:t>
            </a:r>
            <a:r>
              <a:rPr lang="ko-KR" altLang="en-US" dirty="0" err="1" smtClean="0"/>
              <a:t>재내사하기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5024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16366" y="857250"/>
            <a:ext cx="7543800" cy="698989"/>
          </a:xfrm>
        </p:spPr>
        <p:txBody>
          <a:bodyPr>
            <a:normAutofit/>
          </a:bodyPr>
          <a:lstStyle/>
          <a:p>
            <a:pPr algn="ctr"/>
            <a:r>
              <a:rPr lang="ko-KR" altLang="en-US" sz="2400" dirty="0"/>
              <a:t>영화를 활용한 인문예술치료에서 상담자의 준비</a:t>
            </a:r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sz="quarter" idx="1"/>
          </p:nvPr>
        </p:nvGraphicFramePr>
        <p:xfrm>
          <a:off x="1602581" y="2057400"/>
          <a:ext cx="6115050" cy="315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150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 dirty="0" smtClean="0"/>
                        <a:t>사전 준비과정 </a:t>
                      </a:r>
                      <a:r>
                        <a:rPr lang="en-US" altLang="ko-KR" sz="1800" dirty="0" smtClean="0"/>
                        <a:t>– </a:t>
                      </a:r>
                      <a:r>
                        <a:rPr lang="ko-KR" altLang="en-US" sz="1800" dirty="0" smtClean="0"/>
                        <a:t>치료에 대한 영화 </a:t>
                      </a:r>
                      <a:r>
                        <a:rPr lang="ko-KR" altLang="en-US" sz="1800" dirty="0" err="1" smtClean="0"/>
                        <a:t>목록집과</a:t>
                      </a:r>
                      <a:r>
                        <a:rPr lang="ko-KR" altLang="en-US" sz="1800" dirty="0" smtClean="0"/>
                        <a:t> </a:t>
                      </a:r>
                      <a:r>
                        <a:rPr lang="ko-KR" altLang="en-US" sz="1800" baseline="0" dirty="0" smtClean="0"/>
                        <a:t> 영화 텍스트 구비</a:t>
                      </a:r>
                      <a:r>
                        <a:rPr lang="en-US" altLang="ko-KR" sz="1800" baseline="0" dirty="0" smtClean="0"/>
                        <a:t>, </a:t>
                      </a:r>
                      <a:r>
                        <a:rPr lang="ko-KR" altLang="en-US" sz="1800" baseline="0" dirty="0" smtClean="0"/>
                        <a:t>치료자의 영화 수첩</a:t>
                      </a:r>
                      <a:endParaRPr lang="ko-KR" alt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 dirty="0" err="1" smtClean="0"/>
                        <a:t>내담자</a:t>
                      </a:r>
                      <a:r>
                        <a:rPr lang="ko-KR" altLang="en-US" sz="1800" dirty="0" smtClean="0"/>
                        <a:t> 평가 및 영화 선호도 조사 </a:t>
                      </a:r>
                      <a:r>
                        <a:rPr lang="en-US" altLang="ko-KR" sz="1800" dirty="0" smtClean="0"/>
                        <a:t>; </a:t>
                      </a:r>
                      <a:r>
                        <a:rPr lang="ko-KR" altLang="en-US" sz="1800" dirty="0" smtClean="0"/>
                        <a:t>치료의 목적과 문제 파악</a:t>
                      </a:r>
                      <a:r>
                        <a:rPr lang="en-US" altLang="ko-KR" sz="1800" dirty="0" smtClean="0"/>
                        <a:t>, </a:t>
                      </a:r>
                      <a:r>
                        <a:rPr lang="ko-KR" altLang="en-US" sz="1800" dirty="0" err="1" smtClean="0"/>
                        <a:t>내담자</a:t>
                      </a:r>
                      <a:r>
                        <a:rPr lang="ko-KR" altLang="en-US" sz="1800" dirty="0" smtClean="0"/>
                        <a:t> 성향</a:t>
                      </a:r>
                      <a:r>
                        <a:rPr lang="en-US" altLang="ko-KR" sz="1800" dirty="0" smtClean="0"/>
                        <a:t>, </a:t>
                      </a:r>
                      <a:r>
                        <a:rPr lang="ko-KR" altLang="en-US" sz="1800" dirty="0" smtClean="0"/>
                        <a:t>상황 분석 등등</a:t>
                      </a:r>
                      <a:endParaRPr lang="ko-KR" alt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 dirty="0" smtClean="0"/>
                        <a:t>시행</a:t>
                      </a:r>
                      <a:r>
                        <a:rPr lang="en-US" altLang="ko-KR" sz="1800" dirty="0" smtClean="0"/>
                        <a:t>,</a:t>
                      </a:r>
                      <a:r>
                        <a:rPr lang="en-US" altLang="ko-KR" sz="1800" baseline="0" dirty="0" smtClean="0"/>
                        <a:t> </a:t>
                      </a:r>
                      <a:r>
                        <a:rPr lang="ko-KR" altLang="en-US" sz="1800" baseline="0" dirty="0" smtClean="0"/>
                        <a:t>영화에 대한 처방</a:t>
                      </a:r>
                      <a:r>
                        <a:rPr lang="en-US" altLang="ko-KR" sz="1800" baseline="0" dirty="0" smtClean="0"/>
                        <a:t>- </a:t>
                      </a:r>
                      <a:r>
                        <a:rPr lang="ko-KR" altLang="en-US" sz="1800" baseline="0" dirty="0" smtClean="0"/>
                        <a:t>왜 이 영화를 보아야 하는지 </a:t>
                      </a:r>
                      <a:r>
                        <a:rPr lang="en-US" altLang="ko-KR" sz="1800" baseline="0" dirty="0" smtClean="0"/>
                        <a:t>(</a:t>
                      </a:r>
                      <a:r>
                        <a:rPr lang="ko-KR" altLang="en-US" sz="1800" baseline="0" dirty="0" smtClean="0"/>
                        <a:t>혹은 누구와 함께</a:t>
                      </a:r>
                      <a:r>
                        <a:rPr lang="en-US" altLang="ko-KR" sz="1800" baseline="0" dirty="0" smtClean="0"/>
                        <a:t>)</a:t>
                      </a:r>
                      <a:endParaRPr lang="ko-KR" alt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 dirty="0" smtClean="0"/>
                        <a:t>치료자의 질문</a:t>
                      </a:r>
                      <a:r>
                        <a:rPr lang="ko-KR" altLang="en-US" sz="1800" baseline="0" dirty="0" smtClean="0"/>
                        <a:t> 내용 준비</a:t>
                      </a:r>
                      <a:r>
                        <a:rPr lang="en-US" altLang="ko-KR" sz="1800" baseline="0" dirty="0" smtClean="0"/>
                        <a:t>, </a:t>
                      </a:r>
                      <a:r>
                        <a:rPr lang="ko-KR" altLang="en-US" sz="1800" baseline="0" dirty="0" smtClean="0"/>
                        <a:t>내담자의 반응 예상</a:t>
                      </a:r>
                      <a:endParaRPr lang="ko-KR" alt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 dirty="0" smtClean="0"/>
                        <a:t>상담과 논의 </a:t>
                      </a:r>
                      <a:r>
                        <a:rPr lang="en-US" altLang="ko-KR" sz="1800" dirty="0" smtClean="0"/>
                        <a:t>– </a:t>
                      </a:r>
                      <a:r>
                        <a:rPr lang="ko-KR" altLang="en-US" sz="1800" dirty="0" smtClean="0"/>
                        <a:t>치료자의 공감적 반응</a:t>
                      </a:r>
                      <a:r>
                        <a:rPr lang="en-US" altLang="ko-KR" sz="1800" dirty="0" smtClean="0"/>
                        <a:t>(</a:t>
                      </a:r>
                      <a:r>
                        <a:rPr lang="ko-KR" altLang="en-US" sz="1800" dirty="0" smtClean="0"/>
                        <a:t>자신의 주장을 하면 안됨</a:t>
                      </a:r>
                      <a:r>
                        <a:rPr lang="en-US" altLang="ko-KR" sz="1800" dirty="0" smtClean="0"/>
                        <a:t>)</a:t>
                      </a:r>
                      <a:endParaRPr lang="ko-KR" alt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 dirty="0" smtClean="0"/>
                        <a:t>통찰적 과정과 마무리 </a:t>
                      </a:r>
                      <a:r>
                        <a:rPr lang="en-US" altLang="ko-KR" sz="1800" dirty="0" smtClean="0"/>
                        <a:t>–</a:t>
                      </a:r>
                      <a:r>
                        <a:rPr lang="ko-KR" altLang="en-US" sz="1800" dirty="0" smtClean="0"/>
                        <a:t>글</a:t>
                      </a:r>
                      <a:r>
                        <a:rPr lang="ko-KR" altLang="en-US" sz="1800" baseline="0" dirty="0" smtClean="0"/>
                        <a:t> 쓰기 작업</a:t>
                      </a:r>
                      <a:r>
                        <a:rPr lang="en-US" altLang="ko-KR" sz="1800" baseline="0" dirty="0" smtClean="0"/>
                        <a:t>(?)</a:t>
                      </a:r>
                      <a:endParaRPr lang="ko-KR" alt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840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영화치료의 기초 기술 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셀렉팅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치료사 </a:t>
            </a:r>
            <a:r>
              <a:rPr lang="en-US" altLang="ko-KR" dirty="0" smtClean="0"/>
              <a:t>/ </a:t>
            </a:r>
            <a:r>
              <a:rPr lang="ko-KR" altLang="en-US" dirty="0" smtClean="0"/>
              <a:t>영화 텍스트 </a:t>
            </a:r>
            <a:r>
              <a:rPr lang="en-US" altLang="ko-KR" dirty="0" smtClean="0"/>
              <a:t>/ </a:t>
            </a:r>
            <a:r>
              <a:rPr lang="ko-KR" altLang="en-US" dirty="0" err="1" smtClean="0"/>
              <a:t>내담자</a:t>
            </a:r>
            <a:r>
              <a:rPr lang="ko-KR" altLang="en-US" dirty="0" smtClean="0"/>
              <a:t>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삼각 관계 </a:t>
            </a:r>
            <a:endParaRPr lang="en-US" altLang="ko-KR" dirty="0" smtClean="0"/>
          </a:p>
          <a:p>
            <a:r>
              <a:rPr lang="ko-KR" altLang="en-US" dirty="0" err="1" smtClean="0"/>
              <a:t>셀렉팅</a:t>
            </a:r>
            <a:r>
              <a:rPr lang="ko-KR" altLang="en-US" dirty="0" smtClean="0"/>
              <a:t> </a:t>
            </a:r>
            <a:r>
              <a:rPr lang="en-US" altLang="ko-KR" dirty="0" smtClean="0"/>
              <a:t>Selecting : </a:t>
            </a:r>
            <a:r>
              <a:rPr lang="ko-KR" altLang="en-US" dirty="0" smtClean="0"/>
              <a:t>내담자의 상황에 맞게 영화를 선택하는 치료자의 기술</a:t>
            </a:r>
            <a:endParaRPr lang="ko-KR" altLang="en-US" dirty="0"/>
          </a:p>
        </p:txBody>
      </p:sp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1285852" y="3357562"/>
          <a:ext cx="6858048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88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291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순방향 </a:t>
                      </a:r>
                      <a:r>
                        <a:rPr lang="ko-KR" altLang="en-US" dirty="0" err="1" smtClean="0"/>
                        <a:t>셀렉팅</a:t>
                      </a:r>
                      <a:endParaRPr lang="en-US" altLang="ko-KR" dirty="0" smtClean="0"/>
                    </a:p>
                    <a:p>
                      <a:pPr latinLnBrk="1"/>
                      <a:r>
                        <a:rPr lang="en-US" altLang="ko-KR" dirty="0" smtClean="0"/>
                        <a:t>(Forward </a:t>
                      </a:r>
                      <a:r>
                        <a:rPr lang="en-US" altLang="ko-KR" dirty="0" err="1" smtClean="0"/>
                        <a:t>Selectiong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err="1" smtClean="0"/>
                        <a:t>내담자와</a:t>
                      </a:r>
                      <a:r>
                        <a:rPr lang="ko-KR" altLang="en-US" dirty="0" smtClean="0"/>
                        <a:t> 함께 감상하거나 숙제로 제시함</a:t>
                      </a:r>
                      <a:endParaRPr lang="en-US" altLang="ko-KR" dirty="0" smtClean="0"/>
                    </a:p>
                    <a:p>
                      <a:pPr latinLnBrk="1"/>
                      <a:r>
                        <a:rPr lang="ko-KR" altLang="en-US" dirty="0" smtClean="0"/>
                        <a:t>치료자 </a:t>
                      </a:r>
                      <a:r>
                        <a:rPr lang="en-US" altLang="ko-KR" dirty="0" smtClean="0"/>
                        <a:t>: </a:t>
                      </a:r>
                      <a:r>
                        <a:rPr lang="ko-KR" altLang="en-US" dirty="0" smtClean="0"/>
                        <a:t>기획과 방향성이 있어야 함</a:t>
                      </a:r>
                      <a:endParaRPr lang="en-US" altLang="ko-KR" dirty="0" smtClean="0"/>
                    </a:p>
                    <a:p>
                      <a:pPr latinLnBrk="1"/>
                      <a:r>
                        <a:rPr lang="ko-KR" altLang="en-US" dirty="0" smtClean="0"/>
                        <a:t>집단치료에 많이 쓰임</a:t>
                      </a:r>
                      <a:r>
                        <a:rPr lang="en-US" altLang="ko-KR" dirty="0" smtClean="0"/>
                        <a:t>(</a:t>
                      </a:r>
                      <a:r>
                        <a:rPr lang="ko-KR" altLang="en-US" dirty="0" smtClean="0"/>
                        <a:t>치료경험 필요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역방향 </a:t>
                      </a:r>
                      <a:r>
                        <a:rPr lang="ko-KR" altLang="en-US" dirty="0" err="1" smtClean="0"/>
                        <a:t>셀렉팅</a:t>
                      </a:r>
                      <a:endParaRPr lang="en-US" altLang="ko-KR" dirty="0" smtClean="0"/>
                    </a:p>
                    <a:p>
                      <a:pPr latinLnBrk="1"/>
                      <a:r>
                        <a:rPr lang="en-US" altLang="ko-KR" dirty="0" smtClean="0"/>
                        <a:t>(Backward Selecting)</a:t>
                      </a:r>
                      <a:endParaRPr lang="ko-KR" alt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err="1" smtClean="0"/>
                        <a:t>내담자와의</a:t>
                      </a:r>
                      <a:r>
                        <a:rPr lang="ko-KR" altLang="en-US" dirty="0" smtClean="0"/>
                        <a:t> </a:t>
                      </a:r>
                      <a:r>
                        <a:rPr lang="ko-KR" altLang="en-US" dirty="0" err="1" smtClean="0"/>
                        <a:t>라포</a:t>
                      </a:r>
                      <a:r>
                        <a:rPr lang="ko-KR" altLang="en-US" dirty="0" smtClean="0"/>
                        <a:t> 형성 후 영화 선택</a:t>
                      </a:r>
                      <a:endParaRPr lang="en-US" altLang="ko-KR" dirty="0" smtClean="0"/>
                    </a:p>
                    <a:p>
                      <a:pPr latinLnBrk="1"/>
                      <a:r>
                        <a:rPr lang="ko-KR" altLang="en-US" dirty="0" smtClean="0"/>
                        <a:t>치료 효과가 높음</a:t>
                      </a:r>
                      <a:r>
                        <a:rPr lang="en-US" altLang="ko-KR" dirty="0" smtClean="0"/>
                        <a:t>(</a:t>
                      </a:r>
                      <a:r>
                        <a:rPr lang="ko-KR" altLang="en-US" dirty="0" smtClean="0"/>
                        <a:t>치료자의 세심한 준비</a:t>
                      </a:r>
                      <a:r>
                        <a:rPr lang="en-US" altLang="ko-KR" dirty="0" smtClean="0"/>
                        <a:t>)</a:t>
                      </a:r>
                      <a:r>
                        <a:rPr lang="ko-KR" altLang="en-US" dirty="0" smtClean="0"/>
                        <a:t> </a:t>
                      </a:r>
                      <a:endParaRPr lang="ko-KR" alt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err="1" smtClean="0"/>
                        <a:t>셀렉팅</a:t>
                      </a:r>
                      <a:r>
                        <a:rPr lang="ko-KR" altLang="en-US" dirty="0" smtClean="0"/>
                        <a:t> 실패 시</a:t>
                      </a:r>
                      <a:endParaRPr lang="ko-KR" alt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실패</a:t>
                      </a:r>
                      <a:r>
                        <a:rPr lang="en-US" altLang="ko-KR" dirty="0" smtClean="0"/>
                        <a:t>(</a:t>
                      </a:r>
                      <a:r>
                        <a:rPr lang="ko-KR" altLang="en-US" dirty="0" err="1" smtClean="0"/>
                        <a:t>내담자와</a:t>
                      </a:r>
                      <a:r>
                        <a:rPr lang="ko-KR" altLang="en-US" dirty="0" smtClean="0"/>
                        <a:t> 공감 없는 대화 혹은 저항</a:t>
                      </a:r>
                      <a:r>
                        <a:rPr lang="en-US" altLang="ko-KR" dirty="0" smtClean="0"/>
                        <a:t>)</a:t>
                      </a:r>
                    </a:p>
                    <a:p>
                      <a:pPr latinLnBrk="1"/>
                      <a:r>
                        <a:rPr lang="ko-KR" altLang="en-US" dirty="0" smtClean="0"/>
                        <a:t>실패의 솔직한 인정 후 부정적 전이에 대한 분석과 추후 전개 과정의 기획</a:t>
                      </a:r>
                      <a:endParaRPr lang="ko-KR" alt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287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영화치료의 기초 기술 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브리징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err="1" smtClean="0"/>
              <a:t>브리징</a:t>
            </a:r>
            <a:r>
              <a:rPr lang="en-US" altLang="ko-KR" dirty="0" smtClean="0"/>
              <a:t>(Bridging) : </a:t>
            </a:r>
            <a:r>
              <a:rPr lang="ko-KR" altLang="en-US" dirty="0" smtClean="0"/>
              <a:t>내담자의 현실에 다리 놓는 기술</a:t>
            </a:r>
            <a:endParaRPr lang="ko-KR" altLang="en-US" dirty="0"/>
          </a:p>
        </p:txBody>
      </p:sp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142844" y="3071810"/>
          <a:ext cx="8715436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61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54925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순방향 </a:t>
                      </a:r>
                      <a:r>
                        <a:rPr lang="ko-KR" altLang="en-US" dirty="0" err="1" smtClean="0"/>
                        <a:t>브리징</a:t>
                      </a:r>
                      <a:endParaRPr lang="en-US" altLang="ko-KR" dirty="0" smtClean="0"/>
                    </a:p>
                    <a:p>
                      <a:pPr latinLnBrk="1"/>
                      <a:r>
                        <a:rPr lang="en-US" altLang="ko-KR" dirty="0" smtClean="0"/>
                        <a:t>(Forward Bridging)</a:t>
                      </a:r>
                      <a:endParaRPr lang="ko-KR" alt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영화에 대한 이야기를 내담자의 삶과 연계시키기</a:t>
                      </a:r>
                      <a:endParaRPr lang="en-US" altLang="ko-KR" dirty="0" smtClean="0"/>
                    </a:p>
                    <a:p>
                      <a:pPr latinLnBrk="1"/>
                      <a:r>
                        <a:rPr lang="ko-KR" altLang="en-US" dirty="0" smtClean="0"/>
                        <a:t>치료자 </a:t>
                      </a:r>
                      <a:r>
                        <a:rPr lang="en-US" altLang="ko-KR" dirty="0" smtClean="0"/>
                        <a:t>: </a:t>
                      </a:r>
                      <a:r>
                        <a:rPr lang="ko-KR" altLang="en-US" dirty="0" smtClean="0"/>
                        <a:t>영화에 대한 이야기에서 현실의 이야기로</a:t>
                      </a:r>
                      <a:r>
                        <a:rPr lang="en-US" altLang="ko-KR" dirty="0" smtClean="0"/>
                        <a:t>.</a:t>
                      </a:r>
                    </a:p>
                    <a:p>
                      <a:pPr latinLnBrk="1"/>
                      <a:r>
                        <a:rPr lang="ko-KR" altLang="en-US" dirty="0" smtClean="0"/>
                        <a:t>방어와 수락의 지점의 탐지</a:t>
                      </a:r>
                      <a:r>
                        <a:rPr lang="en-US" altLang="ko-KR" dirty="0" smtClean="0"/>
                        <a:t>(</a:t>
                      </a:r>
                      <a:r>
                        <a:rPr lang="ko-KR" altLang="en-US" dirty="0" smtClean="0"/>
                        <a:t>병렬적이어서는 안됨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역방향 </a:t>
                      </a:r>
                      <a:r>
                        <a:rPr lang="ko-KR" altLang="en-US" dirty="0" err="1" smtClean="0"/>
                        <a:t>브리징</a:t>
                      </a:r>
                      <a:endParaRPr lang="en-US" altLang="ko-KR" dirty="0" smtClean="0"/>
                    </a:p>
                    <a:p>
                      <a:pPr latinLnBrk="1"/>
                      <a:r>
                        <a:rPr lang="en-US" altLang="ko-KR" dirty="0" smtClean="0"/>
                        <a:t>(Backward Bridging)</a:t>
                      </a:r>
                      <a:endParaRPr lang="ko-KR" alt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내담자가 자신의 삶만 이야기 할 때</a:t>
                      </a:r>
                      <a:r>
                        <a:rPr lang="en-US" altLang="ko-KR" dirty="0" smtClean="0"/>
                        <a:t>(</a:t>
                      </a:r>
                      <a:r>
                        <a:rPr lang="ko-KR" altLang="en-US" dirty="0" smtClean="0"/>
                        <a:t>영화로의 전환</a:t>
                      </a:r>
                      <a:r>
                        <a:rPr lang="en-US" altLang="ko-KR" dirty="0" smtClean="0"/>
                        <a:t>)</a:t>
                      </a:r>
                    </a:p>
                    <a:p>
                      <a:pPr latinLnBrk="1"/>
                      <a:r>
                        <a:rPr lang="ko-KR" altLang="en-US" dirty="0" smtClean="0"/>
                        <a:t>영화 내용의 여러 의미를 환기 시키기</a:t>
                      </a:r>
                      <a:endParaRPr lang="en-US" altLang="ko-KR" dirty="0" smtClean="0"/>
                    </a:p>
                    <a:p>
                      <a:pPr latinLnBrk="1"/>
                      <a:r>
                        <a:rPr lang="ko-KR" altLang="en-US" dirty="0" smtClean="0"/>
                        <a:t>반응에 대한 세심한 탐지가 필요</a:t>
                      </a:r>
                      <a:endParaRPr lang="ko-KR" alt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err="1" smtClean="0"/>
                        <a:t>브리징</a:t>
                      </a:r>
                      <a:r>
                        <a:rPr lang="en-US" altLang="ko-KR" dirty="0" smtClean="0"/>
                        <a:t> </a:t>
                      </a:r>
                      <a:r>
                        <a:rPr lang="ko-KR" altLang="en-US" dirty="0" err="1" smtClean="0"/>
                        <a:t>실패시</a:t>
                      </a:r>
                      <a:endParaRPr lang="ko-KR" alt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원인 </a:t>
                      </a:r>
                      <a:r>
                        <a:rPr lang="en-US" altLang="ko-KR" dirty="0" smtClean="0"/>
                        <a:t>- </a:t>
                      </a:r>
                      <a:r>
                        <a:rPr lang="ko-KR" altLang="en-US" dirty="0" smtClean="0"/>
                        <a:t>치료자</a:t>
                      </a:r>
                      <a:r>
                        <a:rPr lang="en-US" altLang="ko-KR" dirty="0" smtClean="0"/>
                        <a:t>: </a:t>
                      </a:r>
                      <a:r>
                        <a:rPr lang="ko-KR" altLang="en-US" dirty="0" err="1" smtClean="0"/>
                        <a:t>브리징의</a:t>
                      </a:r>
                      <a:r>
                        <a:rPr lang="ko-KR" altLang="en-US" dirty="0" smtClean="0"/>
                        <a:t> 타이밍을 조절 못함</a:t>
                      </a:r>
                      <a:r>
                        <a:rPr lang="en-US" altLang="ko-KR" dirty="0" smtClean="0"/>
                        <a:t>, </a:t>
                      </a:r>
                      <a:r>
                        <a:rPr lang="ko-KR" altLang="en-US" dirty="0" smtClean="0"/>
                        <a:t>투사기제에 대한 무반응</a:t>
                      </a:r>
                      <a:r>
                        <a:rPr lang="en-US" altLang="ko-KR" dirty="0" smtClean="0"/>
                        <a:t>, </a:t>
                      </a:r>
                      <a:r>
                        <a:rPr lang="ko-KR" altLang="en-US" dirty="0" smtClean="0"/>
                        <a:t>치료자의 고집</a:t>
                      </a:r>
                      <a:endParaRPr lang="en-US" altLang="ko-KR" dirty="0" smtClean="0"/>
                    </a:p>
                    <a:p>
                      <a:pPr latinLnBrk="1"/>
                      <a:r>
                        <a:rPr lang="ko-KR" altLang="en-US" dirty="0" smtClean="0"/>
                        <a:t>        </a:t>
                      </a:r>
                      <a:r>
                        <a:rPr lang="ko-KR" altLang="en-US" dirty="0" err="1" smtClean="0"/>
                        <a:t>내담자</a:t>
                      </a:r>
                      <a:r>
                        <a:rPr lang="ko-KR" altLang="en-US" dirty="0" smtClean="0"/>
                        <a:t> </a:t>
                      </a:r>
                      <a:r>
                        <a:rPr lang="en-US" altLang="ko-KR" dirty="0" smtClean="0"/>
                        <a:t>: </a:t>
                      </a:r>
                      <a:r>
                        <a:rPr lang="ko-KR" altLang="en-US" dirty="0" smtClean="0"/>
                        <a:t>영화에 대한 이해와</a:t>
                      </a:r>
                      <a:r>
                        <a:rPr lang="en-US" altLang="ko-KR" dirty="0" smtClean="0"/>
                        <a:t> </a:t>
                      </a:r>
                      <a:r>
                        <a:rPr lang="ko-KR" altLang="en-US" dirty="0" smtClean="0"/>
                        <a:t>동일시 문제</a:t>
                      </a:r>
                      <a:r>
                        <a:rPr lang="en-US" altLang="ko-KR" dirty="0" smtClean="0"/>
                        <a:t>, </a:t>
                      </a:r>
                      <a:r>
                        <a:rPr lang="ko-KR" altLang="en-US" dirty="0" smtClean="0"/>
                        <a:t>감정적 과잉 등등</a:t>
                      </a:r>
                      <a:endParaRPr lang="en-US" altLang="ko-KR" dirty="0" smtClean="0"/>
                    </a:p>
                    <a:p>
                      <a:pPr latinLnBrk="1"/>
                      <a:r>
                        <a:rPr lang="ko-KR" altLang="en-US" dirty="0" smtClean="0"/>
                        <a:t>실패 원인에 대한 </a:t>
                      </a:r>
                      <a:r>
                        <a:rPr lang="ko-KR" altLang="en-US" dirty="0" err="1" smtClean="0"/>
                        <a:t>내담자와</a:t>
                      </a:r>
                      <a:r>
                        <a:rPr lang="ko-KR" altLang="en-US" dirty="0" smtClean="0"/>
                        <a:t> 치료자의 관점에서 분석 후 다시 </a:t>
                      </a:r>
                      <a:r>
                        <a:rPr lang="ko-KR" altLang="en-US" dirty="0" err="1" smtClean="0"/>
                        <a:t>브리징</a:t>
                      </a:r>
                      <a:r>
                        <a:rPr lang="ko-KR" altLang="en-US" dirty="0" smtClean="0"/>
                        <a:t> 시도</a:t>
                      </a:r>
                      <a:r>
                        <a:rPr lang="en-US" altLang="ko-KR" dirty="0" smtClean="0"/>
                        <a:t>.</a:t>
                      </a:r>
                      <a:r>
                        <a:rPr lang="ko-KR" altLang="en-US" dirty="0" smtClean="0"/>
                        <a:t> </a:t>
                      </a:r>
                      <a:endParaRPr lang="ko-KR" alt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867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브리징</a:t>
            </a:r>
            <a:r>
              <a:rPr lang="ko-KR" altLang="en-US" dirty="0" smtClean="0"/>
              <a:t> 실패 시</a:t>
            </a:r>
            <a:endParaRPr lang="ko-KR" altLang="en-US" dirty="0"/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9534375"/>
              </p:ext>
            </p:extLst>
          </p:nvPr>
        </p:nvGraphicFramePr>
        <p:xfrm>
          <a:off x="395536" y="1124744"/>
          <a:ext cx="8748464" cy="55469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3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3991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8564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400" dirty="0" smtClean="0"/>
                        <a:t>1</a:t>
                      </a:r>
                      <a:endParaRPr lang="ko-KR" altLang="en-US" sz="2400" dirty="0"/>
                    </a:p>
                  </a:txBody>
                  <a:tcPr marL="80998" marR="80998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400" dirty="0" smtClean="0"/>
                        <a:t>이유를 물을 것</a:t>
                      </a:r>
                      <a:r>
                        <a:rPr lang="en-US" altLang="ko-KR" sz="2400" dirty="0" smtClean="0"/>
                        <a:t>. </a:t>
                      </a:r>
                      <a:r>
                        <a:rPr lang="ko-KR" altLang="en-US" sz="2400" dirty="0" err="1" smtClean="0"/>
                        <a:t>내담자는</a:t>
                      </a:r>
                      <a:r>
                        <a:rPr lang="ko-KR" altLang="en-US" sz="2400" dirty="0" smtClean="0"/>
                        <a:t> 무엇을 보려고 했고 또 무엇을 보았는가 </a:t>
                      </a:r>
                      <a:r>
                        <a:rPr lang="en-US" altLang="ko-KR" sz="2400" dirty="0" smtClean="0"/>
                        <a:t>?</a:t>
                      </a:r>
                      <a:endParaRPr lang="ko-KR" altLang="en-US" sz="2400" dirty="0"/>
                    </a:p>
                  </a:txBody>
                  <a:tcPr marL="80998" marR="80998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8564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400" dirty="0" smtClean="0"/>
                        <a:t>2</a:t>
                      </a:r>
                      <a:endParaRPr lang="ko-KR" altLang="en-US" sz="2400" dirty="0"/>
                    </a:p>
                  </a:txBody>
                  <a:tcPr marL="80998" marR="80998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400" dirty="0" smtClean="0"/>
                        <a:t>영화 속의 어떤 요소가 치료적 가치를 상실하게 만들었는지 물어볼 것</a:t>
                      </a:r>
                      <a:r>
                        <a:rPr lang="en-US" altLang="ko-KR" sz="2400" dirty="0" smtClean="0"/>
                        <a:t>( </a:t>
                      </a:r>
                      <a:r>
                        <a:rPr lang="ko-KR" altLang="en-US" sz="2400" dirty="0" smtClean="0"/>
                        <a:t>혹은 치료자가 파악할 것</a:t>
                      </a:r>
                      <a:r>
                        <a:rPr lang="en-US" altLang="ko-KR" sz="2400" dirty="0" smtClean="0"/>
                        <a:t>).</a:t>
                      </a:r>
                      <a:r>
                        <a:rPr lang="ko-KR" altLang="en-US" sz="2400" dirty="0" smtClean="0"/>
                        <a:t> </a:t>
                      </a:r>
                      <a:endParaRPr lang="ko-KR" altLang="en-US" sz="2400" dirty="0"/>
                    </a:p>
                  </a:txBody>
                  <a:tcPr marL="80998" marR="80998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9037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400" dirty="0" smtClean="0"/>
                        <a:t>3</a:t>
                      </a:r>
                      <a:endParaRPr lang="ko-KR" altLang="en-US" sz="2400" dirty="0"/>
                    </a:p>
                  </a:txBody>
                  <a:tcPr marL="80998" marR="80998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400" dirty="0" smtClean="0"/>
                        <a:t>스토리가 내담자의 경험과 어떻게 다른지 물어볼 것</a:t>
                      </a:r>
                      <a:r>
                        <a:rPr lang="en-US" altLang="ko-KR" sz="2400" dirty="0" smtClean="0"/>
                        <a:t>. </a:t>
                      </a:r>
                      <a:r>
                        <a:rPr lang="ko-KR" altLang="en-US" sz="2400" dirty="0" smtClean="0"/>
                        <a:t>완전히 다른 영화적 요소를 탐색하고 발견해보고자 해 볼 것</a:t>
                      </a:r>
                      <a:r>
                        <a:rPr lang="en-US" altLang="ko-KR" sz="2400" dirty="0" smtClean="0"/>
                        <a:t>.</a:t>
                      </a:r>
                      <a:endParaRPr lang="ko-KR" altLang="en-US" sz="2400" dirty="0"/>
                    </a:p>
                  </a:txBody>
                  <a:tcPr marL="80998" marR="80998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9037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400" dirty="0" smtClean="0"/>
                        <a:t>4</a:t>
                      </a:r>
                      <a:endParaRPr lang="ko-KR" altLang="en-US" sz="2400" dirty="0"/>
                    </a:p>
                  </a:txBody>
                  <a:tcPr marL="80998" marR="80998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400" dirty="0" smtClean="0"/>
                        <a:t>부인을 가능성으로 여길 것</a:t>
                      </a:r>
                      <a:r>
                        <a:rPr lang="en-US" altLang="ko-KR" sz="2400" dirty="0" smtClean="0"/>
                        <a:t>. (</a:t>
                      </a:r>
                      <a:r>
                        <a:rPr lang="ko-KR" altLang="en-US" sz="2400" dirty="0" smtClean="0"/>
                        <a:t>혐오나 감정 과잉에 대해 민감하고 세심하게 </a:t>
                      </a:r>
                      <a:r>
                        <a:rPr lang="ko-KR" altLang="en-US" sz="2400" dirty="0" err="1" smtClean="0"/>
                        <a:t>치료자는</a:t>
                      </a:r>
                      <a:r>
                        <a:rPr lang="ko-KR" altLang="en-US" sz="2400" dirty="0" smtClean="0"/>
                        <a:t> 반응하고 탐색할 것</a:t>
                      </a:r>
                      <a:r>
                        <a:rPr lang="en-US" altLang="ko-KR" sz="2400" dirty="0" smtClean="0"/>
                        <a:t>.)</a:t>
                      </a:r>
                      <a:endParaRPr lang="ko-KR" altLang="en-US" sz="2400" dirty="0"/>
                    </a:p>
                  </a:txBody>
                  <a:tcPr marL="80998" marR="80998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04559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400" dirty="0" smtClean="0"/>
                        <a:t>5</a:t>
                      </a:r>
                      <a:endParaRPr lang="ko-KR" altLang="en-US" sz="2400" dirty="0"/>
                    </a:p>
                  </a:txBody>
                  <a:tcPr marL="80998" marR="80998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400" dirty="0" smtClean="0"/>
                        <a:t>영화에 대한 해석이나 지각에 근본적으로 생기는 차이를 살필 것</a:t>
                      </a:r>
                      <a:r>
                        <a:rPr lang="en-US" altLang="ko-KR" sz="2400" dirty="0" smtClean="0"/>
                        <a:t>. </a:t>
                      </a:r>
                      <a:r>
                        <a:rPr lang="ko-KR" altLang="en-US" sz="2400" dirty="0" smtClean="0"/>
                        <a:t>만약 영화가 </a:t>
                      </a:r>
                      <a:r>
                        <a:rPr lang="ko-KR" altLang="en-US" sz="2400" dirty="0" err="1" smtClean="0"/>
                        <a:t>치료자들에게</a:t>
                      </a:r>
                      <a:r>
                        <a:rPr lang="ko-KR" altLang="en-US" sz="2400" dirty="0" smtClean="0"/>
                        <a:t> 유용해 보이지만</a:t>
                      </a:r>
                      <a:r>
                        <a:rPr lang="en-US" altLang="ko-KR" sz="2400" dirty="0" smtClean="0"/>
                        <a:t>, </a:t>
                      </a:r>
                      <a:r>
                        <a:rPr lang="ko-KR" altLang="en-US" sz="2400" dirty="0" smtClean="0"/>
                        <a:t>내담자가 동의하지 않는다면 치료의 목적과 함께 내담자의 주요 관심을 더 탐색해본다</a:t>
                      </a:r>
                      <a:r>
                        <a:rPr lang="en-US" altLang="ko-KR" sz="2400" dirty="0" smtClean="0"/>
                        <a:t>. </a:t>
                      </a:r>
                      <a:r>
                        <a:rPr lang="ko-KR" altLang="en-US" sz="2400" dirty="0" smtClean="0"/>
                        <a:t>근본적 지각의 차이는 내담자의 더 근본적인 생각과 지각의 왜곡을 말해 준다</a:t>
                      </a:r>
                      <a:r>
                        <a:rPr lang="en-US" altLang="ko-KR" sz="2400" dirty="0" smtClean="0"/>
                        <a:t>.</a:t>
                      </a:r>
                      <a:endParaRPr lang="ko-KR" altLang="en-US" sz="2400" dirty="0"/>
                    </a:p>
                  </a:txBody>
                  <a:tcPr marL="80998" marR="80998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614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600" dirty="0" smtClean="0"/>
              <a:t>영화치료의 기초 기술 </a:t>
            </a:r>
            <a:r>
              <a:rPr lang="en-US" altLang="ko-KR" sz="3600" dirty="0" smtClean="0"/>
              <a:t>(</a:t>
            </a:r>
            <a:r>
              <a:rPr lang="ko-KR" altLang="en-US" sz="3600" dirty="0" err="1" smtClean="0"/>
              <a:t>포커싱</a:t>
            </a:r>
            <a:r>
              <a:rPr lang="en-US" altLang="ko-KR" sz="3600" dirty="0" smtClean="0"/>
              <a:t>/</a:t>
            </a:r>
            <a:r>
              <a:rPr lang="ko-KR" altLang="en-US" sz="3600" dirty="0" err="1" smtClean="0"/>
              <a:t>커넥팅</a:t>
            </a:r>
            <a:r>
              <a:rPr lang="en-US" altLang="ko-KR" sz="3600" dirty="0" smtClean="0"/>
              <a:t>)</a:t>
            </a:r>
            <a:endParaRPr lang="ko-KR" altLang="en-US" sz="36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err="1" smtClean="0"/>
              <a:t>포커싱</a:t>
            </a:r>
            <a:r>
              <a:rPr lang="en-US" altLang="ko-KR" dirty="0" smtClean="0"/>
              <a:t>(Focusing) : </a:t>
            </a:r>
            <a:r>
              <a:rPr lang="ko-KR" altLang="en-US" dirty="0" smtClean="0"/>
              <a:t>영화 이야기나 내담자의 삶의 이야기 중 중심점을 잡아 치료자가 치료의 맥을 짚어 주는 기술</a:t>
            </a:r>
            <a:r>
              <a:rPr lang="en-US" altLang="ko-KR" dirty="0" smtClean="0"/>
              <a:t>(</a:t>
            </a:r>
            <a:r>
              <a:rPr lang="ko-KR" altLang="en-US" dirty="0" smtClean="0"/>
              <a:t>내용</a:t>
            </a:r>
            <a:r>
              <a:rPr lang="en-US" altLang="ko-KR" dirty="0" smtClean="0"/>
              <a:t>, </a:t>
            </a:r>
            <a:r>
              <a:rPr lang="ko-KR" altLang="en-US" dirty="0" smtClean="0"/>
              <a:t>주제</a:t>
            </a:r>
            <a:r>
              <a:rPr lang="en-US" altLang="ko-KR" dirty="0" smtClean="0"/>
              <a:t>, </a:t>
            </a:r>
            <a:r>
              <a:rPr lang="ko-KR" altLang="en-US" dirty="0" smtClean="0"/>
              <a:t>등장 인물</a:t>
            </a:r>
            <a:r>
              <a:rPr lang="en-US" altLang="ko-KR" dirty="0" smtClean="0"/>
              <a:t>-</a:t>
            </a:r>
            <a:r>
              <a:rPr lang="ko-KR" altLang="en-US" dirty="0" smtClean="0"/>
              <a:t>주제에 대한 질문</a:t>
            </a:r>
            <a:r>
              <a:rPr lang="en-US" altLang="ko-KR" dirty="0" smtClean="0"/>
              <a:t>, </a:t>
            </a:r>
            <a:r>
              <a:rPr lang="ko-KR" altLang="en-US" dirty="0" smtClean="0"/>
              <a:t>제시</a:t>
            </a:r>
            <a:r>
              <a:rPr lang="en-US" altLang="ko-KR" dirty="0" smtClean="0"/>
              <a:t>)</a:t>
            </a:r>
          </a:p>
          <a:p>
            <a:r>
              <a:rPr lang="ko-KR" altLang="en-US" dirty="0" err="1" smtClean="0"/>
              <a:t>커넥팅</a:t>
            </a:r>
            <a:r>
              <a:rPr lang="en-US" altLang="ko-KR" dirty="0" smtClean="0"/>
              <a:t>(Connecting) : </a:t>
            </a:r>
            <a:r>
              <a:rPr lang="ko-KR" altLang="en-US" dirty="0" err="1" smtClean="0"/>
              <a:t>브리징</a:t>
            </a:r>
            <a:r>
              <a:rPr lang="ko-KR" altLang="en-US" dirty="0" smtClean="0"/>
              <a:t> 과정을 통해 치료자가 심리적 통찰 혹은 문제점을 적극적으로 제시하는 치료의 결말 단계</a:t>
            </a:r>
            <a:r>
              <a:rPr lang="en-US" altLang="ko-KR" dirty="0" smtClean="0"/>
              <a:t>(</a:t>
            </a:r>
            <a:r>
              <a:rPr lang="ko-KR" altLang="en-US" dirty="0" smtClean="0"/>
              <a:t>조심스러운 접근이 필요함</a:t>
            </a:r>
            <a:r>
              <a:rPr lang="en-US" altLang="ko-KR" dirty="0"/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1344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642910" y="2786058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ko-KR" altLang="en-US" dirty="0" smtClean="0"/>
              <a:t>상호작용적 영화치료의 세 접근법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0352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smtClean="0"/>
              <a:t>지시적</a:t>
            </a:r>
            <a:r>
              <a:rPr lang="en-US" altLang="ko-KR" dirty="0" smtClean="0"/>
              <a:t> </a:t>
            </a:r>
            <a:r>
              <a:rPr lang="ko-KR" altLang="en-US" dirty="0" smtClean="0"/>
              <a:t>접근</a:t>
            </a:r>
            <a:r>
              <a:rPr lang="en-US" altLang="ko-KR" dirty="0" smtClean="0"/>
              <a:t>(the prescriptive way)</a:t>
            </a:r>
            <a:r>
              <a:rPr lang="ko-KR" altLang="en-US" dirty="0" smtClean="0"/>
              <a:t>의 정의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영화를 교육적</a:t>
            </a:r>
            <a:r>
              <a:rPr lang="en-US" altLang="ko-KR" dirty="0" smtClean="0"/>
              <a:t>,</a:t>
            </a:r>
            <a:r>
              <a:rPr lang="ko-KR" altLang="en-US" dirty="0" smtClean="0"/>
              <a:t> 지시적 목적으로 사용</a:t>
            </a:r>
            <a:endParaRPr lang="en-US" altLang="ko-KR" dirty="0" smtClean="0"/>
          </a:p>
          <a:p>
            <a:r>
              <a:rPr lang="ko-KR" altLang="en-US" dirty="0" smtClean="0"/>
              <a:t>문제 해결과정을 학습하는 관찰학습 및 대리학습의 도구</a:t>
            </a:r>
            <a:endParaRPr lang="en-US" altLang="ko-KR" dirty="0" smtClean="0"/>
          </a:p>
          <a:p>
            <a:r>
              <a:rPr lang="ko-KR" altLang="en-US" dirty="0" smtClean="0"/>
              <a:t>객관적으로 자신의 문제를 마주하고 문제 해결책을 내오는 과정</a:t>
            </a:r>
            <a:endParaRPr lang="en-US" altLang="ko-KR" dirty="0" smtClean="0"/>
          </a:p>
          <a:p>
            <a:r>
              <a:rPr lang="ko-KR" altLang="en-US" dirty="0" smtClean="0"/>
              <a:t>영화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교훈 혹은 모델링의 도구</a:t>
            </a:r>
            <a:endParaRPr lang="en-US" altLang="ko-KR" dirty="0" smtClean="0"/>
          </a:p>
          <a:p>
            <a:r>
              <a:rPr lang="ko-KR" altLang="en-US" dirty="0" smtClean="0"/>
              <a:t>좋은 모델</a:t>
            </a:r>
            <a:r>
              <a:rPr lang="en-US" altLang="ko-KR" dirty="0" smtClean="0"/>
              <a:t>/</a:t>
            </a:r>
            <a:r>
              <a:rPr lang="ko-KR" altLang="en-US" dirty="0" smtClean="0"/>
              <a:t>부정적 모델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605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지시적 접근의 장점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가장 일반적인 접근법</a:t>
            </a:r>
            <a:r>
              <a:rPr lang="en-US" altLang="ko-KR" dirty="0" smtClean="0"/>
              <a:t>(</a:t>
            </a:r>
            <a:r>
              <a:rPr lang="ko-KR" altLang="en-US" dirty="0" smtClean="0"/>
              <a:t>상담</a:t>
            </a:r>
            <a:r>
              <a:rPr lang="en-US" altLang="ko-KR" dirty="0" smtClean="0"/>
              <a:t>, </a:t>
            </a:r>
            <a:r>
              <a:rPr lang="ko-KR" altLang="en-US" dirty="0" smtClean="0"/>
              <a:t>교육</a:t>
            </a:r>
            <a:r>
              <a:rPr lang="en-US" altLang="ko-KR" dirty="0" smtClean="0"/>
              <a:t>/</a:t>
            </a:r>
            <a:r>
              <a:rPr lang="ko-KR" altLang="en-US" dirty="0" smtClean="0"/>
              <a:t>기업 연수</a:t>
            </a:r>
            <a:r>
              <a:rPr lang="en-US" altLang="ko-KR" dirty="0" smtClean="0"/>
              <a:t>, </a:t>
            </a:r>
            <a:r>
              <a:rPr lang="ko-KR" altLang="en-US" dirty="0" smtClean="0"/>
              <a:t>재활</a:t>
            </a:r>
            <a:r>
              <a:rPr lang="en-US" altLang="ko-KR" dirty="0" smtClean="0"/>
              <a:t>, </a:t>
            </a:r>
            <a:r>
              <a:rPr lang="ko-KR" altLang="en-US" dirty="0" smtClean="0"/>
              <a:t>정신간호 등</a:t>
            </a:r>
            <a:r>
              <a:rPr lang="en-US" altLang="ko-KR" dirty="0" smtClean="0"/>
              <a:t>) – </a:t>
            </a:r>
            <a:r>
              <a:rPr lang="ko-KR" altLang="en-US" dirty="0" smtClean="0"/>
              <a:t>가장 남용되는 접근법이기도 함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영화를 본다는 것 자체의 </a:t>
            </a:r>
            <a:r>
              <a:rPr lang="ko-KR" altLang="en-US" dirty="0" err="1" smtClean="0"/>
              <a:t>순응성</a:t>
            </a:r>
            <a:r>
              <a:rPr lang="en-US" altLang="ko-KR" dirty="0" smtClean="0"/>
              <a:t>/</a:t>
            </a:r>
            <a:r>
              <a:rPr lang="ko-KR" altLang="en-US" dirty="0" err="1" smtClean="0"/>
              <a:t>접근성</a:t>
            </a:r>
            <a:endParaRPr lang="en-US" altLang="ko-KR" dirty="0" smtClean="0"/>
          </a:p>
          <a:p>
            <a:r>
              <a:rPr lang="ko-KR" altLang="en-US" dirty="0" smtClean="0"/>
              <a:t>다양한 </a:t>
            </a:r>
            <a:r>
              <a:rPr lang="ko-KR" altLang="en-US" dirty="0" err="1" smtClean="0"/>
              <a:t>대상층에</a:t>
            </a:r>
            <a:r>
              <a:rPr lang="ko-KR" altLang="en-US" dirty="0" smtClean="0"/>
              <a:t> 대한 </a:t>
            </a:r>
            <a:r>
              <a:rPr lang="ko-KR" altLang="en-US" dirty="0" err="1" smtClean="0"/>
              <a:t>맞춤식</a:t>
            </a:r>
            <a:r>
              <a:rPr lang="ko-KR" altLang="en-US" dirty="0" smtClean="0"/>
              <a:t> 접근이 가능함</a:t>
            </a:r>
            <a:endParaRPr lang="en-US" altLang="ko-KR" dirty="0" smtClean="0"/>
          </a:p>
          <a:p>
            <a:r>
              <a:rPr lang="ko-KR" altLang="en-US" dirty="0" smtClean="0"/>
              <a:t>내담자의 자기 이해 능력의 신장과 생각의 재구조화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인지치료적 입장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8819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지시적 접근의 치유 요인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객관화 </a:t>
            </a:r>
            <a:r>
              <a:rPr lang="en-US" altLang="ko-KR" dirty="0" smtClean="0"/>
              <a:t>: </a:t>
            </a:r>
            <a:r>
              <a:rPr lang="ko-KR" altLang="en-US" dirty="0" smtClean="0"/>
              <a:t>심리적 </a:t>
            </a:r>
            <a:r>
              <a:rPr lang="ko-KR" altLang="en-US" dirty="0" err="1" smtClean="0"/>
              <a:t>거리두기</a:t>
            </a:r>
            <a:r>
              <a:rPr lang="ko-KR" altLang="en-US" dirty="0" smtClean="0"/>
              <a:t> 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셀렉팅된</a:t>
            </a:r>
            <a:r>
              <a:rPr lang="ko-KR" altLang="en-US" dirty="0" smtClean="0"/>
              <a:t> 영화의 </a:t>
            </a:r>
            <a:r>
              <a:rPr lang="ko-KR" altLang="en-US" dirty="0" err="1" smtClean="0"/>
              <a:t>권유시</a:t>
            </a:r>
            <a:r>
              <a:rPr lang="ko-KR" altLang="en-US" dirty="0" smtClean="0"/>
              <a:t> 이유를 명확히 설명해야 함</a:t>
            </a:r>
            <a:r>
              <a:rPr lang="en-US" altLang="ko-KR" dirty="0" smtClean="0"/>
              <a:t>)</a:t>
            </a:r>
          </a:p>
          <a:p>
            <a:r>
              <a:rPr lang="ko-KR" altLang="en-US" dirty="0" smtClean="0"/>
              <a:t>생각과 행동의 명료화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글쓰기 혹은 상담에서 명확히 외재화 되어야 함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모델링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관찰을 통한 학습 </a:t>
            </a:r>
            <a:r>
              <a:rPr lang="en-US" altLang="ko-KR" dirty="0" smtClean="0"/>
              <a:t>: </a:t>
            </a:r>
            <a:r>
              <a:rPr lang="ko-KR" altLang="en-US" dirty="0" smtClean="0"/>
              <a:t>부정적 모델링의 예 </a:t>
            </a:r>
            <a:r>
              <a:rPr lang="en-US" altLang="ko-KR" dirty="0" smtClean="0"/>
              <a:t>(Albert </a:t>
            </a:r>
            <a:r>
              <a:rPr lang="en-US" altLang="ko-KR" dirty="0" err="1" smtClean="0"/>
              <a:t>Bandura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770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ko-KR" altLang="en-US" dirty="0" smtClean="0"/>
              <a:t>이미지 활용 인문예술치료의 종류</a:t>
            </a:r>
            <a:endParaRPr lang="ko-KR" altLang="en-US" dirty="0"/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/>
          </p:nvPr>
        </p:nvGraphicFramePr>
        <p:xfrm>
          <a:off x="1614488" y="2939654"/>
          <a:ext cx="5915025" cy="1131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1675"/>
                <a:gridCol w="1971675"/>
                <a:gridCol w="1971675"/>
              </a:tblGrid>
              <a:tr h="39433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smtClean="0"/>
                        <a:t>미술 치료</a:t>
                      </a:r>
                      <a:endParaRPr lang="en-US" altLang="ko-KR" sz="1100" dirty="0" smtClean="0"/>
                    </a:p>
                    <a:p>
                      <a:pPr algn="ctr" latinLnBrk="1"/>
                      <a:r>
                        <a:rPr lang="en-US" altLang="ko-KR" sz="1100" dirty="0" smtClean="0"/>
                        <a:t>(art</a:t>
                      </a:r>
                      <a:r>
                        <a:rPr lang="ko-KR" altLang="en-US" sz="1100" dirty="0" smtClean="0"/>
                        <a:t> </a:t>
                      </a:r>
                      <a:r>
                        <a:rPr lang="en-US" altLang="ko-KR" sz="1100" dirty="0" smtClean="0"/>
                        <a:t>therapy)</a:t>
                      </a:r>
                      <a:endParaRPr lang="ko-KR" altLang="en-US" sz="1100" dirty="0"/>
                    </a:p>
                  </a:txBody>
                  <a:tcPr marL="51435" marR="51435" marT="25718" marB="2571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smtClean="0"/>
                        <a:t>사진 치료</a:t>
                      </a:r>
                      <a:endParaRPr lang="en-US" altLang="ko-KR" sz="1100" dirty="0" smtClean="0"/>
                    </a:p>
                    <a:p>
                      <a:pPr algn="ctr" latinLnBrk="1"/>
                      <a:r>
                        <a:rPr lang="en-US" altLang="ko-KR" sz="1100" dirty="0" smtClean="0"/>
                        <a:t>(photo  therapy)</a:t>
                      </a:r>
                      <a:endParaRPr lang="ko-KR" altLang="en-US" sz="1100" dirty="0"/>
                    </a:p>
                  </a:txBody>
                  <a:tcPr marL="51435" marR="51435" marT="25718" marB="2571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smtClean="0"/>
                        <a:t>영화 치료</a:t>
                      </a:r>
                      <a:endParaRPr lang="en-US" altLang="ko-KR" sz="1100" dirty="0" smtClean="0"/>
                    </a:p>
                    <a:p>
                      <a:pPr algn="ctr" latinLnBrk="1"/>
                      <a:r>
                        <a:rPr lang="en-US" altLang="ko-KR" sz="1100" dirty="0" smtClean="0"/>
                        <a:t>(cinema therapy)</a:t>
                      </a:r>
                      <a:endParaRPr lang="ko-KR" altLang="en-US" sz="1100" dirty="0"/>
                    </a:p>
                  </a:txBody>
                  <a:tcPr marL="51435" marR="51435" marT="25718" marB="25718">
                    <a:solidFill>
                      <a:srgbClr val="00B050"/>
                    </a:solidFill>
                  </a:tcPr>
                </a:tc>
              </a:tr>
              <a:tr h="73723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smtClean="0"/>
                        <a:t>미술 활용 치료 </a:t>
                      </a:r>
                      <a:endParaRPr lang="en-US" altLang="ko-KR" sz="1100" dirty="0" smtClean="0"/>
                    </a:p>
                    <a:p>
                      <a:pPr algn="ctr" latinLnBrk="1"/>
                      <a:r>
                        <a:rPr lang="ko-KR" altLang="en-US" sz="1100" dirty="0" smtClean="0"/>
                        <a:t>그림 표현을 통한 감정의 표현</a:t>
                      </a:r>
                      <a:endParaRPr lang="en-US" altLang="ko-KR" sz="1100" dirty="0" smtClean="0"/>
                    </a:p>
                    <a:p>
                      <a:pPr algn="ctr" latinLnBrk="1"/>
                      <a:endParaRPr lang="ko-KR" altLang="en-US" sz="1100" dirty="0"/>
                    </a:p>
                  </a:txBody>
                  <a:tcPr marL="51435" marR="51435" marT="25718" marB="2571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smtClean="0"/>
                        <a:t>사진 매체를 활용하는 치료</a:t>
                      </a:r>
                      <a:endParaRPr lang="en-US" altLang="ko-KR" sz="1100" dirty="0" smtClean="0"/>
                    </a:p>
                    <a:p>
                      <a:pPr algn="ctr" latinLnBrk="1"/>
                      <a:r>
                        <a:rPr lang="ko-KR" altLang="en-US" sz="1100" dirty="0" smtClean="0"/>
                        <a:t>사진 활동을 통한 심리적 성장자기 사진 만들기</a:t>
                      </a:r>
                      <a:r>
                        <a:rPr lang="en-US" altLang="ko-KR" sz="1100" dirty="0" smtClean="0"/>
                        <a:t>/</a:t>
                      </a:r>
                      <a:r>
                        <a:rPr lang="ko-KR" altLang="en-US" sz="1100" dirty="0" err="1" smtClean="0"/>
                        <a:t>꼴라쥬</a:t>
                      </a:r>
                      <a:r>
                        <a:rPr lang="ko-KR" altLang="en-US" sz="1100" dirty="0" smtClean="0"/>
                        <a:t> 작업 </a:t>
                      </a:r>
                      <a:endParaRPr lang="ko-KR" altLang="en-US" sz="1100" dirty="0"/>
                    </a:p>
                  </a:txBody>
                  <a:tcPr marL="51435" marR="51435" marT="25718" marB="2571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smtClean="0"/>
                        <a:t>영화를 활용하는 치료</a:t>
                      </a:r>
                      <a:endParaRPr lang="en-US" altLang="ko-KR" sz="1100" dirty="0" smtClean="0"/>
                    </a:p>
                    <a:p>
                      <a:pPr algn="ctr" latinLnBrk="1"/>
                      <a:r>
                        <a:rPr lang="ko-KR" altLang="en-US" sz="1100" dirty="0" smtClean="0"/>
                        <a:t>영상자화상</a:t>
                      </a:r>
                      <a:r>
                        <a:rPr lang="en-US" altLang="ko-KR" sz="1100" dirty="0" smtClean="0"/>
                        <a:t>/</a:t>
                      </a:r>
                      <a:r>
                        <a:rPr lang="ko-KR" altLang="en-US" sz="1100" dirty="0" smtClean="0"/>
                        <a:t>영화를 통한 상호작용적 영화 치료</a:t>
                      </a:r>
                      <a:endParaRPr lang="ko-KR" altLang="en-US" sz="1100" dirty="0"/>
                    </a:p>
                  </a:txBody>
                  <a:tcPr marL="51435" marR="51435" marT="25718" marB="25718"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6" name="왼쪽/오른쪽 화살표 5"/>
          <p:cNvSpPr/>
          <p:nvPr/>
        </p:nvSpPr>
        <p:spPr>
          <a:xfrm>
            <a:off x="5193506" y="4290358"/>
            <a:ext cx="684086" cy="272606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/>
          </a:p>
        </p:txBody>
      </p:sp>
      <p:sp>
        <p:nvSpPr>
          <p:cNvPr id="3" name="TextBox 2"/>
          <p:cNvSpPr txBox="1"/>
          <p:nvPr/>
        </p:nvSpPr>
        <p:spPr>
          <a:xfrm>
            <a:off x="4409983" y="4782097"/>
            <a:ext cx="2642070" cy="30008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ko-KR" altLang="en-US" sz="1350" dirty="0"/>
              <a:t>이야기 치료</a:t>
            </a:r>
            <a:r>
              <a:rPr lang="en-US" altLang="ko-KR" sz="1350" dirty="0"/>
              <a:t>/</a:t>
            </a:r>
            <a:r>
              <a:rPr lang="ko-KR" altLang="en-US" sz="1350" dirty="0"/>
              <a:t>글쓰기 치료와 결합</a:t>
            </a:r>
          </a:p>
        </p:txBody>
      </p:sp>
    </p:spTree>
    <p:extLst>
      <p:ext uri="{BB962C8B-B14F-4D97-AF65-F5344CB8AC3E}">
        <p14:creationId xmlns:p14="http://schemas.microsoft.com/office/powerpoint/2010/main" val="109215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지시적 접근을 위한 영화 선택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내담자의 상황</a:t>
            </a:r>
            <a:r>
              <a:rPr lang="en-US" altLang="ko-KR" dirty="0" smtClean="0"/>
              <a:t>,</a:t>
            </a:r>
            <a:r>
              <a:rPr lang="ko-KR" altLang="en-US" dirty="0" smtClean="0"/>
              <a:t>나이</a:t>
            </a:r>
            <a:r>
              <a:rPr lang="en-US" altLang="ko-KR" dirty="0" smtClean="0"/>
              <a:t>,</a:t>
            </a:r>
            <a:r>
              <a:rPr lang="ko-KR" altLang="en-US" dirty="0" smtClean="0"/>
              <a:t>사회경제적 배경</a:t>
            </a:r>
            <a:r>
              <a:rPr lang="en-US" altLang="ko-KR" dirty="0" smtClean="0"/>
              <a:t>,</a:t>
            </a:r>
            <a:r>
              <a:rPr lang="ko-KR" altLang="en-US" dirty="0" smtClean="0"/>
              <a:t>교육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가치등에</a:t>
            </a:r>
            <a:r>
              <a:rPr lang="ko-KR" altLang="en-US" dirty="0" smtClean="0"/>
              <a:t> 대한 면밀한 고려</a:t>
            </a:r>
            <a:endParaRPr lang="en-US" altLang="ko-KR" dirty="0" smtClean="0"/>
          </a:p>
          <a:p>
            <a:r>
              <a:rPr lang="ko-KR" altLang="en-US" dirty="0" smtClean="0"/>
              <a:t>내담자가 즐길 만한 영화를 선택</a:t>
            </a:r>
            <a:endParaRPr lang="en-US" altLang="ko-KR" dirty="0" smtClean="0"/>
          </a:p>
          <a:p>
            <a:r>
              <a:rPr lang="ko-KR" altLang="en-US" dirty="0" smtClean="0"/>
              <a:t>역할 모델을 제공할 수 있는 영화</a:t>
            </a:r>
            <a:endParaRPr lang="en-US" altLang="ko-KR" dirty="0" smtClean="0"/>
          </a:p>
          <a:p>
            <a:r>
              <a:rPr lang="ko-KR" altLang="en-US" dirty="0" smtClean="0"/>
              <a:t>영화 </a:t>
            </a:r>
            <a:r>
              <a:rPr lang="ko-KR" altLang="en-US" dirty="0" err="1" smtClean="0"/>
              <a:t>감상후</a:t>
            </a:r>
            <a:r>
              <a:rPr lang="ko-KR" altLang="en-US" dirty="0" smtClean="0"/>
              <a:t> 치료적 구조화가 가능해야 됨</a:t>
            </a:r>
            <a:r>
              <a:rPr lang="en-US" altLang="ko-KR" dirty="0" smtClean="0"/>
              <a:t>(</a:t>
            </a:r>
            <a:r>
              <a:rPr lang="ko-KR" altLang="en-US" dirty="0" smtClean="0"/>
              <a:t>명확히 치료적 주제와 연관되어야 함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5307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지시적 접근 시 주의점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너무 이상적인 경우의 영화를 피할 것</a:t>
            </a:r>
            <a:endParaRPr lang="en-US" altLang="ko-KR" dirty="0" smtClean="0"/>
          </a:p>
          <a:p>
            <a:r>
              <a:rPr lang="ko-KR" altLang="en-US" dirty="0" smtClean="0"/>
              <a:t>사전 영화에 대한 분석의 미비</a:t>
            </a:r>
            <a:endParaRPr lang="en-US" altLang="ko-KR" dirty="0" smtClean="0"/>
          </a:p>
          <a:p>
            <a:r>
              <a:rPr lang="ko-KR" altLang="en-US" dirty="0" smtClean="0"/>
              <a:t>회기 전개에 대한 구조화의 부족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6122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smtClean="0"/>
              <a:t>연상적 접근 </a:t>
            </a:r>
            <a:r>
              <a:rPr lang="en-US" altLang="ko-KR" dirty="0" smtClean="0"/>
              <a:t>the evocative way </a:t>
            </a:r>
            <a:r>
              <a:rPr lang="ko-KR" altLang="en-US" dirty="0" smtClean="0"/>
              <a:t>의 정의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영화를 하나의 꿈이나 투사를 위한 도구로 가정</a:t>
            </a:r>
            <a:endParaRPr lang="en-US" altLang="ko-KR" dirty="0" smtClean="0"/>
          </a:p>
          <a:p>
            <a:r>
              <a:rPr lang="ko-KR" altLang="en-US" dirty="0" smtClean="0"/>
              <a:t>영화 관람 후 자유 연상되는 퇴행적 과정으로 유도</a:t>
            </a:r>
            <a:endParaRPr lang="en-US" altLang="ko-KR" dirty="0" smtClean="0"/>
          </a:p>
          <a:p>
            <a:r>
              <a:rPr lang="ko-KR" altLang="en-US" dirty="0" smtClean="0"/>
              <a:t>영화의 무의식적 속성을 적극 활용하는 방법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8671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연상적 접근의 장점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내담자의 심층의 기억을 건드릴 수 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자유연상의 도구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퇴행적 과정으로</a:t>
            </a:r>
            <a:r>
              <a:rPr lang="en-US" altLang="ko-KR" dirty="0" smtClean="0"/>
              <a:t>. . .</a:t>
            </a:r>
          </a:p>
          <a:p>
            <a:r>
              <a:rPr lang="ko-KR" altLang="en-US" dirty="0" smtClean="0"/>
              <a:t>내면아이와의 만남</a:t>
            </a:r>
            <a:endParaRPr lang="en-US" altLang="ko-KR" dirty="0" smtClean="0"/>
          </a:p>
          <a:p>
            <a:pPr>
              <a:buNone/>
            </a:pPr>
            <a:r>
              <a:rPr lang="en-US" altLang="ko-KR" dirty="0" smtClean="0"/>
              <a:t> - </a:t>
            </a:r>
            <a:r>
              <a:rPr lang="ko-KR" altLang="en-US" dirty="0" smtClean="0"/>
              <a:t>감상적일 위험성</a:t>
            </a:r>
            <a:r>
              <a:rPr lang="en-US" altLang="ko-KR" dirty="0" smtClean="0"/>
              <a:t>,</a:t>
            </a:r>
            <a:r>
              <a:rPr lang="ko-KR" altLang="en-US" dirty="0" smtClean="0"/>
              <a:t>혹은 방어와 저항의 가능성이 있음</a:t>
            </a:r>
            <a:endParaRPr lang="en-US" altLang="ko-KR" dirty="0" smtClean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090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연상적 접근의 치유 요인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무의식적 기억으로서의 스크린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심층 심리학적 접근</a:t>
            </a:r>
            <a:endParaRPr lang="en-US" altLang="ko-KR" dirty="0" smtClean="0"/>
          </a:p>
          <a:p>
            <a:r>
              <a:rPr lang="ko-KR" altLang="en-US" dirty="0" smtClean="0"/>
              <a:t>자유 연상 후 은유화를 통한 상처와의 만남</a:t>
            </a:r>
            <a:r>
              <a:rPr lang="en-US" altLang="ko-KR" dirty="0" smtClean="0"/>
              <a:t>(</a:t>
            </a:r>
            <a:r>
              <a:rPr lang="ko-KR" altLang="en-US" dirty="0" smtClean="0"/>
              <a:t>경청</a:t>
            </a:r>
            <a:r>
              <a:rPr lang="en-US" altLang="ko-KR" dirty="0" smtClean="0"/>
              <a:t>-</a:t>
            </a:r>
            <a:r>
              <a:rPr lang="ko-KR" altLang="en-US" dirty="0" smtClean="0"/>
              <a:t>반영</a:t>
            </a:r>
            <a:r>
              <a:rPr lang="en-US" altLang="ko-KR" dirty="0" smtClean="0"/>
              <a:t>(</a:t>
            </a:r>
            <a:r>
              <a:rPr lang="ko-KR" altLang="en-US" dirty="0" smtClean="0"/>
              <a:t>공감적인 치료의 예술과정</a:t>
            </a:r>
            <a:r>
              <a:rPr lang="en-US" altLang="ko-KR" dirty="0" smtClean="0"/>
              <a:t>)-</a:t>
            </a:r>
            <a:r>
              <a:rPr lang="ko-KR" altLang="en-US" dirty="0" smtClean="0"/>
              <a:t>명료화</a:t>
            </a:r>
            <a:r>
              <a:rPr lang="en-US" altLang="ko-KR" dirty="0" smtClean="0"/>
              <a:t>-</a:t>
            </a:r>
            <a:r>
              <a:rPr lang="ko-KR" altLang="en-US" dirty="0" smtClean="0"/>
              <a:t>직면</a:t>
            </a:r>
            <a:r>
              <a:rPr lang="en-US" altLang="ko-KR" dirty="0" smtClean="0"/>
              <a:t>-</a:t>
            </a:r>
            <a:r>
              <a:rPr lang="ko-KR" altLang="en-US" dirty="0" smtClean="0"/>
              <a:t>해석</a:t>
            </a:r>
            <a:r>
              <a:rPr lang="en-US" altLang="ko-KR" dirty="0" smtClean="0"/>
              <a:t>(</a:t>
            </a:r>
            <a:r>
              <a:rPr lang="ko-KR" altLang="en-US" dirty="0" smtClean="0"/>
              <a:t>거리와 동감의 균형유지</a:t>
            </a:r>
            <a:r>
              <a:rPr lang="en-US" altLang="ko-KR" dirty="0" smtClean="0"/>
              <a:t>)-</a:t>
            </a:r>
            <a:r>
              <a:rPr lang="ko-KR" altLang="en-US" dirty="0" smtClean="0"/>
              <a:t>질문</a:t>
            </a:r>
            <a:r>
              <a:rPr lang="en-US" altLang="ko-KR" dirty="0" smtClean="0"/>
              <a:t>-</a:t>
            </a:r>
            <a:r>
              <a:rPr lang="ko-KR" altLang="en-US" dirty="0" smtClean="0"/>
              <a:t>침묵</a:t>
            </a:r>
            <a:r>
              <a:rPr lang="en-US" altLang="ko-KR" dirty="0" smtClean="0"/>
              <a:t>-</a:t>
            </a:r>
            <a:r>
              <a:rPr lang="ko-KR" altLang="en-US" dirty="0" smtClean="0"/>
              <a:t>마무리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1752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연상적 접근을 위한 영화 선택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무의식과 관계됨</a:t>
            </a:r>
            <a:r>
              <a:rPr lang="en-US" altLang="ko-KR" dirty="0" smtClean="0"/>
              <a:t>-</a:t>
            </a:r>
            <a:r>
              <a:rPr lang="ko-KR" altLang="en-US" dirty="0" smtClean="0"/>
              <a:t>예측이 어려움</a:t>
            </a:r>
            <a:r>
              <a:rPr lang="en-US" altLang="ko-KR" dirty="0" smtClean="0"/>
              <a:t>(</a:t>
            </a:r>
            <a:r>
              <a:rPr lang="ko-KR" altLang="en-US" dirty="0" smtClean="0"/>
              <a:t>돌발적이기도 함</a:t>
            </a:r>
            <a:r>
              <a:rPr lang="en-US" altLang="ko-KR" dirty="0" smtClean="0"/>
              <a:t>)</a:t>
            </a:r>
          </a:p>
          <a:p>
            <a:r>
              <a:rPr lang="ko-KR" altLang="en-US" dirty="0" smtClean="0"/>
              <a:t>내담자의 반응에 대한 치료자의 예민한 반응과 </a:t>
            </a:r>
            <a:r>
              <a:rPr lang="ko-KR" altLang="en-US" dirty="0" err="1" smtClean="0"/>
              <a:t>감지력이</a:t>
            </a:r>
            <a:r>
              <a:rPr lang="ko-KR" altLang="en-US" dirty="0" smtClean="0"/>
              <a:t> 필요</a:t>
            </a:r>
            <a:endParaRPr lang="en-US" altLang="ko-KR" dirty="0" smtClean="0"/>
          </a:p>
          <a:p>
            <a:r>
              <a:rPr lang="ko-KR" altLang="en-US" dirty="0" smtClean="0"/>
              <a:t>추상적이고 실험적인 영상</a:t>
            </a:r>
            <a:endParaRPr lang="en-US" altLang="ko-KR" dirty="0" smtClean="0"/>
          </a:p>
          <a:p>
            <a:r>
              <a:rPr lang="ko-KR" altLang="en-US" dirty="0" smtClean="0"/>
              <a:t>정서적인 뉘앙스가 풍부한 영상 </a:t>
            </a:r>
            <a:r>
              <a:rPr lang="en-US" altLang="ko-KR" dirty="0" smtClean="0"/>
              <a:t>/ </a:t>
            </a:r>
            <a:r>
              <a:rPr lang="ko-KR" altLang="en-US" dirty="0" smtClean="0"/>
              <a:t>공포 영화</a:t>
            </a:r>
            <a:endParaRPr lang="en-US" altLang="ko-KR" dirty="0" smtClean="0"/>
          </a:p>
          <a:p>
            <a:r>
              <a:rPr lang="ko-KR" altLang="en-US" dirty="0" smtClean="0"/>
              <a:t>양가감정을 다룬 영화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6678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연상적 접근 기법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dirty="0" smtClean="0"/>
              <a:t>자유 연상을 활용</a:t>
            </a:r>
            <a:r>
              <a:rPr lang="en-US" altLang="ko-KR" dirty="0" smtClean="0"/>
              <a:t>(</a:t>
            </a:r>
            <a:r>
              <a:rPr lang="ko-KR" altLang="en-US" dirty="0" smtClean="0"/>
              <a:t>짧은 영화 상영 후 이미지화 하기</a:t>
            </a:r>
            <a:r>
              <a:rPr lang="en-US" altLang="ko-KR" dirty="0" smtClean="0"/>
              <a:t>)</a:t>
            </a:r>
          </a:p>
          <a:p>
            <a:r>
              <a:rPr lang="ko-KR" altLang="en-US" dirty="0" smtClean="0"/>
              <a:t>영화 속 요소를 최면적 요소 혹은 치료 환경의 분위기 조성 후 결합시킴</a:t>
            </a:r>
            <a:endParaRPr lang="en-US" altLang="ko-KR" dirty="0" smtClean="0"/>
          </a:p>
          <a:p>
            <a:r>
              <a:rPr lang="ko-KR" altLang="en-US" dirty="0" smtClean="0"/>
              <a:t>자기 검열의 이완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저항과 방어 기제를 이완 시키기</a:t>
            </a:r>
            <a:endParaRPr lang="en-US" altLang="ko-KR" dirty="0" smtClean="0"/>
          </a:p>
          <a:p>
            <a:r>
              <a:rPr lang="ko-KR" altLang="en-US" dirty="0" smtClean="0"/>
              <a:t>기억을 유발 시키는 다양한 행위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적당한 시기에 현실로 돌아와야 함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가장 조심스럽고 어려운 기법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907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smtClean="0"/>
              <a:t>정화적 접근 </a:t>
            </a:r>
            <a:r>
              <a:rPr lang="en-US" altLang="ko-KR" dirty="0" smtClean="0"/>
              <a:t>the cathartic way </a:t>
            </a:r>
            <a:r>
              <a:rPr lang="ko-KR" altLang="en-US" dirty="0" smtClean="0"/>
              <a:t>의 정의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영화를 통해 웃음과 울음</a:t>
            </a:r>
            <a:r>
              <a:rPr lang="en-US" altLang="ko-KR" dirty="0" smtClean="0"/>
              <a:t>, </a:t>
            </a:r>
            <a:r>
              <a:rPr lang="ko-KR" altLang="en-US" dirty="0" smtClean="0"/>
              <a:t>분노</a:t>
            </a:r>
            <a:r>
              <a:rPr lang="en-US" altLang="ko-KR" dirty="0" smtClean="0"/>
              <a:t>, </a:t>
            </a:r>
            <a:r>
              <a:rPr lang="ko-KR" altLang="en-US" dirty="0" smtClean="0"/>
              <a:t>두려움 등의 다양한 감정을 경험하고 억압된 감정을 방출함으로써 감정적인 정화와 정서적 고양 상태를 경험하는 것</a:t>
            </a:r>
            <a:endParaRPr lang="en-US" altLang="ko-KR" dirty="0" smtClean="0"/>
          </a:p>
          <a:p>
            <a:r>
              <a:rPr lang="ko-KR" altLang="en-US" dirty="0" smtClean="0"/>
              <a:t>영화를 통해 정서적 고양 상태를 획득하는 것</a:t>
            </a:r>
            <a:r>
              <a:rPr lang="en-US" altLang="ko-KR" dirty="0" smtClean="0"/>
              <a:t>. </a:t>
            </a:r>
          </a:p>
          <a:p>
            <a:endParaRPr lang="ko-KR" altLang="en-US" dirty="0"/>
          </a:p>
        </p:txBody>
      </p:sp>
      <p:pic>
        <p:nvPicPr>
          <p:cNvPr id="4" name="그림 3" descr="imagesCACY1W9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4221088"/>
            <a:ext cx="1800225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1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정화적 접근의 장점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언어적 상담이나 언어적 치료보다 단기간 내에 정서적 분출이 용이함</a:t>
            </a:r>
            <a:r>
              <a:rPr lang="en-US" altLang="ko-KR" dirty="0" smtClean="0"/>
              <a:t>.</a:t>
            </a:r>
          </a:p>
          <a:p>
            <a:r>
              <a:rPr lang="ko-KR" altLang="en-US" dirty="0" err="1" smtClean="0"/>
              <a:t>치료자와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내담자</a:t>
            </a:r>
            <a:r>
              <a:rPr lang="ko-KR" altLang="en-US" dirty="0" smtClean="0"/>
              <a:t> 사이의 </a:t>
            </a:r>
            <a:r>
              <a:rPr lang="ko-KR" altLang="en-US" dirty="0" err="1" smtClean="0"/>
              <a:t>라포</a:t>
            </a:r>
            <a:r>
              <a:rPr lang="ko-KR" altLang="en-US" dirty="0" smtClean="0"/>
              <a:t> 형성에 유리함</a:t>
            </a:r>
            <a:endParaRPr lang="en-US" altLang="ko-KR" dirty="0" smtClean="0"/>
          </a:p>
          <a:p>
            <a:r>
              <a:rPr lang="ko-KR" altLang="en-US" dirty="0" smtClean="0"/>
              <a:t>정서적인 차원의 의사소통 기능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치료자의 역할이 중요</a:t>
            </a:r>
            <a:endParaRPr lang="en-US" altLang="ko-KR" dirty="0" smtClean="0"/>
          </a:p>
          <a:p>
            <a:r>
              <a:rPr lang="ko-KR" altLang="en-US" dirty="0" smtClean="0"/>
              <a:t>정서로부터 내담자의 문제 해결 능력으로 나아가는데 중요한 발판이 될 수 있음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  <a:p>
            <a:pPr>
              <a:buNone/>
            </a:pPr>
            <a:endParaRPr lang="ko-KR" altLang="en-US" dirty="0"/>
          </a:p>
        </p:txBody>
      </p:sp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1214414" y="4786322"/>
          <a:ext cx="3500462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04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800" dirty="0" smtClean="0"/>
                        <a:t>정화적 접근의 단점은 무엇일까</a:t>
                      </a:r>
                      <a:r>
                        <a:rPr lang="en-US" altLang="ko-KR" sz="2800" dirty="0" smtClean="0"/>
                        <a:t>? </a:t>
                      </a:r>
                      <a:endParaRPr lang="ko-KR" altLang="en-US" sz="28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830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정화적 접근의 치유 요인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감정의 승화</a:t>
            </a:r>
            <a:endParaRPr lang="en-US" altLang="ko-KR" dirty="0" smtClean="0"/>
          </a:p>
          <a:p>
            <a:r>
              <a:rPr lang="ko-KR" altLang="en-US" dirty="0" smtClean="0"/>
              <a:t>심리적 위로</a:t>
            </a:r>
            <a:endParaRPr lang="en-US" altLang="ko-KR" dirty="0" smtClean="0"/>
          </a:p>
          <a:p>
            <a:r>
              <a:rPr lang="ko-KR" altLang="en-US" dirty="0" smtClean="0"/>
              <a:t>대리만족</a:t>
            </a:r>
            <a:endParaRPr lang="en-US" altLang="ko-KR" dirty="0" smtClean="0"/>
          </a:p>
          <a:p>
            <a:pPr>
              <a:buNone/>
            </a:pPr>
            <a:endParaRPr lang="en-US" altLang="ko-KR" dirty="0" smtClean="0"/>
          </a:p>
          <a:p>
            <a:pPr>
              <a:buNone/>
            </a:pPr>
            <a:r>
              <a:rPr lang="en-US" altLang="ko-KR" dirty="0" smtClean="0"/>
              <a:t> </a:t>
            </a:r>
            <a:r>
              <a:rPr lang="ko-KR" altLang="en-US" dirty="0" smtClean="0"/>
              <a:t>예</a:t>
            </a:r>
            <a:r>
              <a:rPr lang="en-US" altLang="ko-KR" dirty="0" smtClean="0"/>
              <a:t>) </a:t>
            </a:r>
            <a:r>
              <a:rPr lang="ko-KR" altLang="en-US" dirty="0" smtClean="0"/>
              <a:t>음악치료에서의 노래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5539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위로로서의 영화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사유의 </a:t>
            </a:r>
            <a:r>
              <a:rPr lang="ko-KR" altLang="en-US" dirty="0" err="1" smtClean="0"/>
              <a:t>전능성</a:t>
            </a:r>
            <a:r>
              <a:rPr lang="en-US" altLang="ko-KR" dirty="0" smtClean="0"/>
              <a:t>(</a:t>
            </a:r>
            <a:r>
              <a:rPr lang="ko-KR" altLang="en-US" dirty="0" smtClean="0"/>
              <a:t>자아 이상</a:t>
            </a:r>
            <a:r>
              <a:rPr lang="en-US" altLang="ko-KR" dirty="0" smtClean="0"/>
              <a:t>)-</a:t>
            </a:r>
            <a:r>
              <a:rPr lang="ko-KR" altLang="en-US" dirty="0" smtClean="0"/>
              <a:t>인간은 무의식적으로 이러한 </a:t>
            </a:r>
            <a:r>
              <a:rPr lang="ko-KR" altLang="en-US" dirty="0" err="1" smtClean="0"/>
              <a:t>전능성을</a:t>
            </a:r>
            <a:r>
              <a:rPr lang="ko-KR" altLang="en-US" dirty="0" smtClean="0"/>
              <a:t> 포기하지 않는다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쾌락원칙에 따르는 것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예술을 통해 마취상태로 </a:t>
            </a:r>
            <a:r>
              <a:rPr lang="en-US" altLang="ko-KR" dirty="0" smtClean="0"/>
              <a:t>(</a:t>
            </a:r>
            <a:r>
              <a:rPr lang="ko-KR" altLang="en-US" dirty="0" smtClean="0"/>
              <a:t>프로이트 </a:t>
            </a:r>
            <a:r>
              <a:rPr lang="en-US" altLang="ko-KR" dirty="0" smtClean="0"/>
              <a:t>&lt;</a:t>
            </a:r>
            <a:r>
              <a:rPr lang="ko-KR" altLang="en-US" dirty="0" smtClean="0"/>
              <a:t>토템과 </a:t>
            </a:r>
            <a:r>
              <a:rPr lang="ko-KR" altLang="en-US" dirty="0" err="1" smtClean="0"/>
              <a:t>타부</a:t>
            </a:r>
            <a:r>
              <a:rPr lang="en-US" altLang="ko-KR" dirty="0" smtClean="0"/>
              <a:t>&gt;)</a:t>
            </a:r>
          </a:p>
          <a:p>
            <a:r>
              <a:rPr lang="ko-KR" altLang="en-US" dirty="0" smtClean="0"/>
              <a:t>영화를 통해 퇴행의 단계로 돌아가는 것</a:t>
            </a:r>
            <a:r>
              <a:rPr lang="en-US" altLang="ko-KR" dirty="0" smtClean="0"/>
              <a:t>. (</a:t>
            </a:r>
            <a:r>
              <a:rPr lang="ko-KR" altLang="en-US" dirty="0" smtClean="0"/>
              <a:t>아이의 놀이와 예술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pic>
        <p:nvPicPr>
          <p:cNvPr id="5" name="오디오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4875" y="5381625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428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689"/>
    </mc:Choice>
    <mc:Fallback xmlns="">
      <p:transition spd="slow" advTm="293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정화적 접근의 치유 요인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감정의 승화</a:t>
            </a:r>
            <a:endParaRPr lang="en-US" altLang="ko-KR" dirty="0" smtClean="0"/>
          </a:p>
          <a:p>
            <a:r>
              <a:rPr lang="ko-KR" altLang="en-US" dirty="0" smtClean="0"/>
              <a:t>심리적 위로</a:t>
            </a:r>
            <a:endParaRPr lang="en-US" altLang="ko-KR" dirty="0" smtClean="0"/>
          </a:p>
          <a:p>
            <a:r>
              <a:rPr lang="ko-KR" altLang="en-US" dirty="0" smtClean="0"/>
              <a:t>대리만족</a:t>
            </a:r>
            <a:endParaRPr lang="en-US" altLang="ko-KR" dirty="0" smtClean="0"/>
          </a:p>
          <a:p>
            <a:pPr>
              <a:buNone/>
            </a:pPr>
            <a:endParaRPr lang="en-US" altLang="ko-KR" dirty="0" smtClean="0"/>
          </a:p>
          <a:p>
            <a:pPr>
              <a:buNone/>
            </a:pPr>
            <a:r>
              <a:rPr lang="en-US" altLang="ko-KR" dirty="0" smtClean="0"/>
              <a:t> </a:t>
            </a:r>
            <a:r>
              <a:rPr lang="ko-KR" altLang="en-US" dirty="0" smtClean="0"/>
              <a:t>예</a:t>
            </a:r>
            <a:r>
              <a:rPr lang="en-US" altLang="ko-KR" dirty="0" smtClean="0"/>
              <a:t>) </a:t>
            </a:r>
            <a:r>
              <a:rPr lang="ko-KR" altLang="en-US" dirty="0" smtClean="0"/>
              <a:t>음악치료에서의 노래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5508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smtClean="0"/>
              <a:t>정화적 접근을 위한 영화 선택 및 기법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dirty="0" smtClean="0"/>
              <a:t>영화 장르의 정서적 장치를 활용할 것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슬픔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멜로드라마</a:t>
            </a:r>
            <a:endParaRPr lang="en-US" altLang="ko-KR" dirty="0" smtClean="0"/>
          </a:p>
          <a:p>
            <a:r>
              <a:rPr lang="ko-KR" altLang="en-US" dirty="0" smtClean="0"/>
              <a:t>분노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장르 불문</a:t>
            </a:r>
            <a:r>
              <a:rPr lang="en-US" altLang="ko-KR" dirty="0" smtClean="0"/>
              <a:t>(</a:t>
            </a:r>
            <a:r>
              <a:rPr lang="ko-KR" altLang="en-US" dirty="0" smtClean="0"/>
              <a:t>내담자의 상황을 강력히 투사할 수 있는 나쁜 대상으로서의 등장인물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분노의 자유로운 유출</a:t>
            </a:r>
            <a:r>
              <a:rPr lang="en-US" altLang="ko-KR" dirty="0" smtClean="0"/>
              <a:t>/</a:t>
            </a:r>
            <a:r>
              <a:rPr lang="ko-KR" altLang="en-US" dirty="0" smtClean="0"/>
              <a:t>진정</a:t>
            </a:r>
            <a:r>
              <a:rPr lang="en-US" altLang="ko-KR" dirty="0" smtClean="0"/>
              <a:t>)</a:t>
            </a:r>
          </a:p>
          <a:p>
            <a:r>
              <a:rPr lang="ko-KR" altLang="en-US" dirty="0" smtClean="0"/>
              <a:t>웃음과 기쁨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코미디나 공격성이 없는 </a:t>
            </a:r>
            <a:r>
              <a:rPr lang="ko-KR" altLang="en-US" dirty="0" err="1" smtClean="0"/>
              <a:t>스펙타클이</a:t>
            </a:r>
            <a:r>
              <a:rPr lang="ko-KR" altLang="en-US" dirty="0" smtClean="0"/>
              <a:t> 있는 영화</a:t>
            </a:r>
            <a:endParaRPr lang="en-US" altLang="ko-KR" dirty="0" smtClean="0"/>
          </a:p>
          <a:p>
            <a:r>
              <a:rPr lang="ko-KR" altLang="en-US" dirty="0" err="1" smtClean="0"/>
              <a:t>내담자로</a:t>
            </a:r>
            <a:r>
              <a:rPr lang="ko-KR" altLang="en-US" dirty="0" smtClean="0"/>
              <a:t> 하여금 정서 자체를 느끼게 만드는 영화를 선택</a:t>
            </a:r>
            <a:r>
              <a:rPr lang="en-US" altLang="ko-KR" dirty="0" smtClean="0"/>
              <a:t>(</a:t>
            </a:r>
            <a:r>
              <a:rPr lang="ko-KR" altLang="en-US" dirty="0" smtClean="0"/>
              <a:t>정서에 대한 영화가 아님</a:t>
            </a:r>
            <a:r>
              <a:rPr lang="en-US" altLang="ko-KR" dirty="0" smtClean="0"/>
              <a:t>)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587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smtClean="0"/>
              <a:t>상호작용적 치료의 세 접근법 비교</a:t>
            </a:r>
            <a:endParaRPr lang="ko-KR" altLang="en-US" dirty="0"/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9217238"/>
              </p:ext>
            </p:extLst>
          </p:nvPr>
        </p:nvGraphicFramePr>
        <p:xfrm>
          <a:off x="593285" y="1380739"/>
          <a:ext cx="8153400" cy="431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83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383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383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383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특징</a:t>
                      </a:r>
                      <a:r>
                        <a:rPr lang="en-US" altLang="ko-KR" dirty="0" smtClean="0"/>
                        <a:t>/</a:t>
                      </a:r>
                      <a:r>
                        <a:rPr lang="ko-KR" altLang="en-US" dirty="0" smtClean="0"/>
                        <a:t>접근법</a:t>
                      </a:r>
                      <a:endParaRPr lang="ko-KR" alt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지시적 접근</a:t>
                      </a:r>
                      <a:endParaRPr lang="ko-KR" alt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연상적 접근</a:t>
                      </a:r>
                      <a:endParaRPr lang="ko-KR" alt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정화적 접근</a:t>
                      </a:r>
                      <a:endParaRPr lang="ko-KR" alt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바탕 이론</a:t>
                      </a:r>
                      <a:endParaRPr lang="ko-KR" alt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인지 및 행동 심리학</a:t>
                      </a:r>
                      <a:endParaRPr lang="ko-KR" alt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정신분석학</a:t>
                      </a:r>
                      <a:endParaRPr lang="ko-KR" alt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정서심리학</a:t>
                      </a:r>
                      <a:endParaRPr lang="ko-KR" alt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치료자의 영화 선택</a:t>
                      </a:r>
                      <a:endParaRPr lang="ko-KR" alt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미리 선택</a:t>
                      </a:r>
                      <a:endParaRPr lang="ko-KR" alt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모호함</a:t>
                      </a:r>
                      <a:r>
                        <a:rPr lang="en-US" altLang="ko-KR" dirty="0" smtClean="0"/>
                        <a:t>(</a:t>
                      </a:r>
                      <a:r>
                        <a:rPr lang="ko-KR" altLang="en-US" dirty="0" smtClean="0"/>
                        <a:t>추상적이고 음악적 영화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가급적 선택</a:t>
                      </a:r>
                      <a:endParaRPr lang="ko-KR" alt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바탕 기법</a:t>
                      </a:r>
                      <a:endParaRPr lang="ko-KR" alt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모델링</a:t>
                      </a:r>
                      <a:endParaRPr lang="ko-KR" alt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자유연상</a:t>
                      </a:r>
                      <a:endParaRPr lang="ko-KR" alt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카타르시스</a:t>
                      </a:r>
                      <a:endParaRPr lang="ko-KR" alt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상당의 구조화 여부</a:t>
                      </a:r>
                      <a:endParaRPr lang="ko-KR" alt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구조화</a:t>
                      </a:r>
                      <a:endParaRPr lang="ko-KR" alt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비구조화</a:t>
                      </a:r>
                      <a:endParaRPr lang="ko-KR" alt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구조화</a:t>
                      </a:r>
                      <a:r>
                        <a:rPr lang="en-US" altLang="ko-KR" dirty="0" smtClean="0"/>
                        <a:t>/</a:t>
                      </a:r>
                      <a:r>
                        <a:rPr lang="ko-KR" altLang="en-US" dirty="0" smtClean="0"/>
                        <a:t>비구조화</a:t>
                      </a:r>
                      <a:endParaRPr lang="ko-KR" alt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err="1" smtClean="0"/>
                        <a:t>내담자</a:t>
                      </a:r>
                      <a:r>
                        <a:rPr lang="ko-KR" altLang="en-US" dirty="0" smtClean="0"/>
                        <a:t> 반응</a:t>
                      </a:r>
                      <a:endParaRPr lang="ko-KR" alt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예측 가능</a:t>
                      </a:r>
                      <a:endParaRPr lang="ko-KR" alt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예측 불가능</a:t>
                      </a:r>
                      <a:endParaRPr lang="ko-KR" alt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정서적 톤 예측 가능</a:t>
                      </a:r>
                      <a:endParaRPr lang="ko-KR" alt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심리기제</a:t>
                      </a:r>
                      <a:endParaRPr lang="ko-KR" alt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관찰 학습</a:t>
                      </a:r>
                      <a:endParaRPr lang="ko-KR" alt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투사</a:t>
                      </a:r>
                      <a:endParaRPr lang="ko-KR" alt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동일시</a:t>
                      </a:r>
                      <a:endParaRPr lang="ko-KR" alt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제시되는 영화 분량</a:t>
                      </a:r>
                      <a:endParaRPr lang="ko-KR" alt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단편</a:t>
                      </a:r>
                      <a:r>
                        <a:rPr lang="en-US" altLang="ko-KR" dirty="0" smtClean="0"/>
                        <a:t>(</a:t>
                      </a:r>
                      <a:r>
                        <a:rPr lang="ko-KR" altLang="en-US" dirty="0" smtClean="0"/>
                        <a:t>장편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단편</a:t>
                      </a:r>
                      <a:r>
                        <a:rPr lang="en-US" altLang="ko-KR" dirty="0" smtClean="0"/>
                        <a:t>(</a:t>
                      </a:r>
                      <a:r>
                        <a:rPr lang="ko-KR" altLang="en-US" dirty="0" smtClean="0"/>
                        <a:t>장편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단편</a:t>
                      </a:r>
                      <a:r>
                        <a:rPr lang="en-US" altLang="ko-KR" dirty="0" smtClean="0"/>
                        <a:t>(</a:t>
                      </a:r>
                      <a:r>
                        <a:rPr lang="ko-KR" altLang="en-US" dirty="0" smtClean="0"/>
                        <a:t>장편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3474" y="5786860"/>
            <a:ext cx="8733021" cy="107721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ko-KR" altLang="en-US" sz="3200" dirty="0" smtClean="0"/>
              <a:t>세가지 기법은 병행되고 통합되어야 하며 다른 </a:t>
            </a:r>
            <a:endParaRPr lang="en-US" altLang="ko-KR" sz="3200" dirty="0" smtClean="0"/>
          </a:p>
          <a:p>
            <a:r>
              <a:rPr lang="ko-KR" altLang="en-US" sz="3200" dirty="0" smtClean="0"/>
              <a:t>예술 치료의 방법과 함께 고민되어야 함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72725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충격</a:t>
            </a:r>
            <a:r>
              <a:rPr lang="en-US" altLang="ko-KR" dirty="0" smtClean="0"/>
              <a:t>(</a:t>
            </a:r>
            <a:r>
              <a:rPr lang="ko-KR" altLang="en-US" dirty="0" smtClean="0"/>
              <a:t>발견</a:t>
            </a:r>
            <a:r>
              <a:rPr lang="en-US" altLang="ko-KR" dirty="0" smtClean="0"/>
              <a:t>)</a:t>
            </a:r>
            <a:r>
              <a:rPr lang="ko-KR" altLang="en-US" dirty="0" smtClean="0"/>
              <a:t>으로서의 영화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“</a:t>
            </a:r>
            <a:r>
              <a:rPr lang="ko-KR" altLang="en-US" dirty="0" smtClean="0"/>
              <a:t>아름다운 것은 미덥지 아니하고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미더운 것은 아름답지 않다</a:t>
            </a:r>
            <a:r>
              <a:rPr lang="en-US" altLang="ko-KR" dirty="0" smtClean="0"/>
              <a:t>.” (</a:t>
            </a:r>
            <a:r>
              <a:rPr lang="ko-KR" altLang="en-US" dirty="0" smtClean="0"/>
              <a:t>노자</a:t>
            </a:r>
            <a:r>
              <a:rPr lang="en-US" altLang="ko-KR" dirty="0" smtClean="0"/>
              <a:t>))</a:t>
            </a:r>
          </a:p>
          <a:p>
            <a:r>
              <a:rPr lang="ko-KR" altLang="en-US" dirty="0" smtClean="0"/>
              <a:t>사유의 </a:t>
            </a:r>
            <a:r>
              <a:rPr lang="ko-KR" altLang="en-US" dirty="0" err="1" smtClean="0"/>
              <a:t>전능성</a:t>
            </a:r>
            <a:r>
              <a:rPr lang="ko-KR" altLang="en-US" dirty="0" smtClean="0"/>
              <a:t> → 사유의 불안</a:t>
            </a:r>
            <a:r>
              <a:rPr lang="en-US" altLang="ko-KR" dirty="0" smtClean="0"/>
              <a:t>, </a:t>
            </a:r>
            <a:r>
              <a:rPr lang="ko-KR" altLang="en-US" dirty="0" smtClean="0"/>
              <a:t>자아의 불안</a:t>
            </a:r>
            <a:endParaRPr lang="en-US" altLang="ko-KR" dirty="0" smtClean="0"/>
          </a:p>
          <a:p>
            <a:r>
              <a:rPr lang="ko-KR" altLang="en-US" dirty="0" smtClean="0"/>
              <a:t>쾌락원칙을 넘어서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희열</a:t>
            </a:r>
            <a:r>
              <a:rPr lang="en-US" altLang="ko-KR" dirty="0" smtClean="0"/>
              <a:t>(</a:t>
            </a:r>
            <a:r>
              <a:rPr lang="en-US" altLang="ko-KR" dirty="0" err="1" smtClean="0"/>
              <a:t>jouissance</a:t>
            </a:r>
            <a:r>
              <a:rPr lang="en-US" altLang="ko-KR" dirty="0" smtClean="0"/>
              <a:t>)</a:t>
            </a:r>
          </a:p>
          <a:p>
            <a:r>
              <a:rPr lang="ko-KR" altLang="en-US" dirty="0" smtClean="0"/>
              <a:t>마술적 생각으로부터</a:t>
            </a:r>
            <a:r>
              <a:rPr lang="en-US" altLang="ko-KR" dirty="0" smtClean="0"/>
              <a:t>(</a:t>
            </a:r>
            <a:r>
              <a:rPr lang="ko-KR" altLang="en-US" dirty="0" smtClean="0"/>
              <a:t>일차적 만족</a:t>
            </a:r>
            <a:r>
              <a:rPr lang="en-US" altLang="ko-KR" dirty="0" smtClean="0"/>
              <a:t>) </a:t>
            </a:r>
            <a:r>
              <a:rPr lang="ko-KR" altLang="en-US" dirty="0" smtClean="0"/>
              <a:t>삶의 다양성을 발견하는 과정</a:t>
            </a:r>
            <a:endParaRPr lang="ko-KR" altLang="en-US" dirty="0"/>
          </a:p>
          <a:p>
            <a:endParaRPr lang="ko-KR" altLang="en-US" dirty="0"/>
          </a:p>
          <a:p>
            <a:endParaRPr lang="ko-KR" altLang="en-US" dirty="0"/>
          </a:p>
        </p:txBody>
      </p:sp>
      <p:pic>
        <p:nvPicPr>
          <p:cNvPr id="4" name="오디오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4875" y="5381625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201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741"/>
    </mc:Choice>
    <mc:Fallback xmlns="">
      <p:transition spd="slow" advTm="327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 dirty="0" smtClean="0"/>
              <a:t>영화치료의 등장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ko-KR" altLang="en-US" dirty="0" smtClean="0"/>
              <a:t>버그</a:t>
            </a:r>
            <a:r>
              <a:rPr lang="en-US" altLang="ko-KR" dirty="0" smtClean="0"/>
              <a:t>-</a:t>
            </a:r>
            <a:r>
              <a:rPr lang="ko-KR" altLang="en-US" dirty="0" smtClean="0"/>
              <a:t>크로스</a:t>
            </a:r>
            <a:r>
              <a:rPr lang="en-US" altLang="ko-KR" dirty="0" smtClean="0"/>
              <a:t>( Berg-Cross)</a:t>
            </a:r>
            <a:r>
              <a:rPr lang="ko-KR" altLang="en-US" dirty="0" smtClean="0"/>
              <a:t>에 의해 </a:t>
            </a:r>
            <a:r>
              <a:rPr lang="en-US" altLang="ko-KR" dirty="0" err="1" smtClean="0"/>
              <a:t>Cinematherapy</a:t>
            </a:r>
            <a:r>
              <a:rPr lang="en-US" altLang="ko-KR" dirty="0" smtClean="0"/>
              <a:t> </a:t>
            </a:r>
            <a:r>
              <a:rPr lang="ko-KR" altLang="en-US" dirty="0" smtClean="0"/>
              <a:t>라는 말이 처음으로 사용</a:t>
            </a:r>
            <a:endParaRPr lang="en-US" altLang="ko-KR" dirty="0" smtClean="0"/>
          </a:p>
          <a:p>
            <a:r>
              <a:rPr lang="en-US" altLang="ko-KR" dirty="0" err="1" smtClean="0"/>
              <a:t>Filmtherapy</a:t>
            </a:r>
            <a:r>
              <a:rPr lang="en-US" altLang="ko-KR" dirty="0" smtClean="0"/>
              <a:t>, </a:t>
            </a:r>
            <a:r>
              <a:rPr lang="en-US" altLang="ko-KR" dirty="0" err="1" smtClean="0"/>
              <a:t>reeltherapy</a:t>
            </a:r>
            <a:r>
              <a:rPr lang="en-US" altLang="ko-KR" dirty="0" smtClean="0"/>
              <a:t>/</a:t>
            </a:r>
            <a:r>
              <a:rPr lang="en-US" altLang="ko-KR" dirty="0" err="1" smtClean="0"/>
              <a:t>videotherapy,videowork</a:t>
            </a:r>
            <a:endParaRPr lang="en-US" altLang="ko-KR" dirty="0" smtClean="0"/>
          </a:p>
          <a:p>
            <a:r>
              <a:rPr lang="ko-KR" altLang="en-US" dirty="0" smtClean="0"/>
              <a:t>정의 </a:t>
            </a:r>
            <a:r>
              <a:rPr lang="en-US" altLang="ko-KR" dirty="0" smtClean="0"/>
              <a:t>: </a:t>
            </a:r>
            <a:r>
              <a:rPr lang="ko-KR" altLang="en-US" dirty="0" smtClean="0"/>
              <a:t>마음의 건강과 행복한 삶을 위해 영상을 치료적 목적으로 활용하는 이론적 실천적 활동 </a:t>
            </a:r>
            <a:endParaRPr lang="en-US" altLang="ko-KR" dirty="0" smtClean="0"/>
          </a:p>
          <a:p>
            <a:r>
              <a:rPr lang="ko-KR" altLang="en-US" dirty="0" smtClean="0"/>
              <a:t>특징 </a:t>
            </a:r>
            <a:r>
              <a:rPr lang="en-US" altLang="ko-KR" dirty="0" smtClean="0"/>
              <a:t>: </a:t>
            </a:r>
            <a:r>
              <a:rPr lang="ko-KR" altLang="en-US" dirty="0" smtClean="0"/>
              <a:t>비언어적 치료 </a:t>
            </a:r>
            <a:r>
              <a:rPr lang="en-US" altLang="ko-KR" dirty="0" smtClean="0"/>
              <a:t>nonverbal therapy + </a:t>
            </a:r>
            <a:r>
              <a:rPr lang="ko-KR" altLang="en-US" dirty="0" smtClean="0"/>
              <a:t>심리치료의 결합</a:t>
            </a:r>
            <a:endParaRPr lang="en-US" altLang="ko-KR" dirty="0" smtClean="0"/>
          </a:p>
          <a:p>
            <a:r>
              <a:rPr lang="en-US" altLang="ko-KR" dirty="0" smtClean="0"/>
              <a:t>90</a:t>
            </a:r>
            <a:r>
              <a:rPr lang="ko-KR" altLang="en-US" dirty="0" smtClean="0"/>
              <a:t>년대 미국에서 집단상담이나 </a:t>
            </a:r>
            <a:r>
              <a:rPr lang="ko-KR" altLang="en-US" dirty="0" err="1" smtClean="0"/>
              <a:t>부부상담등에</a:t>
            </a:r>
            <a:r>
              <a:rPr lang="ko-KR" altLang="en-US" dirty="0" smtClean="0"/>
              <a:t> 영화를 활용하면서 대중화됨</a:t>
            </a:r>
            <a:r>
              <a:rPr lang="en-US" altLang="ko-KR" dirty="0" smtClean="0"/>
              <a:t>,</a:t>
            </a:r>
          </a:p>
          <a:p>
            <a:r>
              <a:rPr lang="ko-KR" altLang="en-US" dirty="0" smtClean="0"/>
              <a:t>의미치료</a:t>
            </a:r>
            <a:r>
              <a:rPr lang="en-US" altLang="ko-KR" dirty="0" err="1" smtClean="0"/>
              <a:t>logotherapy</a:t>
            </a:r>
            <a:r>
              <a:rPr lang="en-US" altLang="ko-KR" smtClean="0"/>
              <a:t> -&lt;</a:t>
            </a:r>
            <a:r>
              <a:rPr lang="ko-KR" altLang="en-US" dirty="0" err="1" smtClean="0"/>
              <a:t>시민케인</a:t>
            </a:r>
            <a:r>
              <a:rPr lang="en-US" altLang="ko-KR" dirty="0" smtClean="0"/>
              <a:t>&gt;(1941) </a:t>
            </a:r>
            <a:r>
              <a:rPr lang="ko-KR" altLang="en-US" dirty="0" smtClean="0"/>
              <a:t>을 분석</a:t>
            </a:r>
            <a:r>
              <a:rPr lang="en-US" altLang="ko-KR" dirty="0" smtClean="0"/>
              <a:t>(</a:t>
            </a:r>
            <a:r>
              <a:rPr lang="en-US" altLang="ko-KR" dirty="0" err="1" smtClean="0"/>
              <a:t>Finck</a:t>
            </a:r>
            <a:r>
              <a:rPr lang="en-US" altLang="ko-KR" dirty="0" smtClean="0"/>
              <a:t>)</a:t>
            </a:r>
          </a:p>
          <a:p>
            <a:r>
              <a:rPr lang="ko-KR" altLang="en-US" dirty="0" smtClean="0"/>
              <a:t>자기 조력적 영화치료 </a:t>
            </a:r>
            <a:r>
              <a:rPr lang="en-US" altLang="ko-KR" dirty="0" smtClean="0"/>
              <a:t>: </a:t>
            </a:r>
            <a:r>
              <a:rPr lang="ko-KR" altLang="en-US" dirty="0" smtClean="0"/>
              <a:t>영화목록 작성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1719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영화치료의 종류</a:t>
            </a:r>
            <a:endParaRPr lang="ko-KR" altLang="en-US" dirty="0"/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8834901"/>
              </p:ext>
            </p:extLst>
          </p:nvPr>
        </p:nvGraphicFramePr>
        <p:xfrm>
          <a:off x="1492558" y="2618910"/>
          <a:ext cx="6172200" cy="2243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30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430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0861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78130">
                <a:tc gridSpan="2"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                      감상영화치료</a:t>
                      </a:r>
                      <a:endParaRPr lang="ko-KR" altLang="en-US" sz="14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                       </a:t>
                      </a:r>
                      <a:r>
                        <a:rPr lang="ko-KR" altLang="en-US" sz="1400" dirty="0" smtClean="0"/>
                        <a:t>표현영화치료</a:t>
                      </a:r>
                      <a:endParaRPr lang="ko-KR" alt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39464">
                <a:tc gridSpan="2"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                                                                                                  </a:t>
                      </a:r>
                      <a:endParaRPr lang="en-US" altLang="ko-KR" sz="1400" dirty="0" smtClean="0"/>
                    </a:p>
                    <a:p>
                      <a:pPr latinLnBrk="1"/>
                      <a:r>
                        <a:rPr lang="en-US" altLang="ko-KR" sz="1400" dirty="0" smtClean="0"/>
                        <a:t>              </a:t>
                      </a:r>
                    </a:p>
                    <a:p>
                      <a:pPr latinLnBrk="1"/>
                      <a:r>
                        <a:rPr lang="en-US" altLang="ko-KR" sz="1400" dirty="0" smtClean="0"/>
                        <a:t>                </a:t>
                      </a:r>
                      <a:r>
                        <a:rPr lang="ko-KR" altLang="en-US" sz="1400" dirty="0" smtClean="0"/>
                        <a:t>자기 조력적 영화치료</a:t>
                      </a:r>
                      <a:endParaRPr lang="ko-KR" altLang="en-US" sz="14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en-US" altLang="ko-KR" sz="1400" dirty="0" smtClean="0"/>
                    </a:p>
                    <a:p>
                      <a:pPr latinLnBrk="1"/>
                      <a:r>
                        <a:rPr lang="ko-KR" altLang="en-US" sz="1400" dirty="0" smtClean="0"/>
                        <a:t>   영상 활용 치료</a:t>
                      </a:r>
                      <a:endParaRPr lang="en-US" altLang="ko-KR" sz="1400" dirty="0" smtClean="0"/>
                    </a:p>
                    <a:p>
                      <a:pPr latinLnBrk="1"/>
                      <a:r>
                        <a:rPr lang="en-US" altLang="ko-KR" sz="1400" dirty="0" smtClean="0"/>
                        <a:t>    (</a:t>
                      </a:r>
                      <a:r>
                        <a:rPr lang="ko-KR" altLang="en-US" sz="1400" dirty="0" smtClean="0"/>
                        <a:t>영상편지</a:t>
                      </a:r>
                      <a:r>
                        <a:rPr lang="en-US" altLang="ko-KR" sz="1400" dirty="0" smtClean="0"/>
                        <a:t>, </a:t>
                      </a:r>
                      <a:r>
                        <a:rPr lang="ko-KR" altLang="en-US" sz="1400" dirty="0" smtClean="0"/>
                        <a:t>영상 다이어리</a:t>
                      </a:r>
                      <a:r>
                        <a:rPr lang="en-US" altLang="ko-KR" sz="1400" dirty="0" smtClean="0"/>
                        <a:t>, </a:t>
                      </a:r>
                      <a:r>
                        <a:rPr lang="ko-KR" altLang="en-US" sz="1400" dirty="0" smtClean="0"/>
                        <a:t>영상자화상 만들기 등</a:t>
                      </a:r>
                      <a:r>
                        <a:rPr lang="en-US" altLang="ko-KR" sz="1400" dirty="0" smtClean="0"/>
                        <a:t>)</a:t>
                      </a:r>
                      <a:endParaRPr lang="ko-KR" alt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4320">
                <a:tc rowSpan="3"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상호 작용적 </a:t>
                      </a:r>
                      <a:endParaRPr lang="en-US" altLang="ko-KR" sz="1400" dirty="0" smtClean="0"/>
                    </a:p>
                    <a:p>
                      <a:pPr latinLnBrk="1"/>
                      <a:r>
                        <a:rPr lang="ko-KR" altLang="en-US" sz="1400" dirty="0" err="1" smtClean="0"/>
                        <a:t>영화치료</a:t>
                      </a:r>
                      <a:r>
                        <a:rPr lang="en-US" altLang="ko-KR" sz="1400" dirty="0" smtClean="0"/>
                        <a:t>(</a:t>
                      </a:r>
                      <a:r>
                        <a:rPr lang="ko-KR" altLang="en-US" sz="1400" dirty="0" smtClean="0"/>
                        <a:t>심영섭</a:t>
                      </a:r>
                      <a:r>
                        <a:rPr lang="en-US" altLang="ko-KR" sz="1400" dirty="0" smtClean="0"/>
                        <a:t>)</a:t>
                      </a:r>
                      <a:endParaRPr lang="ko-KR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지시적 접근</a:t>
                      </a:r>
                      <a:endParaRPr lang="ko-KR" altLang="en-US" sz="1400" dirty="0"/>
                    </a:p>
                  </a:txBody>
                  <a:tcPr marL="68580" marR="68580" marT="34290" marB="34290"/>
                </a:tc>
                <a:tc rowSpan="3">
                  <a:txBody>
                    <a:bodyPr/>
                    <a:lstStyle/>
                    <a:p>
                      <a:pPr latinLnBrk="1"/>
                      <a:endParaRPr lang="en-US" altLang="ko-KR" sz="1400" dirty="0" smtClean="0"/>
                    </a:p>
                    <a:p>
                      <a:pPr latinLnBrk="1"/>
                      <a:r>
                        <a:rPr lang="en-US" altLang="ko-KR" sz="1400" dirty="0" smtClean="0"/>
                        <a:t> </a:t>
                      </a:r>
                      <a:r>
                        <a:rPr lang="ko-KR" altLang="en-US" sz="1400" dirty="0" smtClean="0"/>
                        <a:t>영화 만들기 치료</a:t>
                      </a:r>
                      <a:r>
                        <a:rPr lang="en-US" altLang="ko-KR" sz="1400" dirty="0" smtClean="0"/>
                        <a:t>(Cinema Work)-</a:t>
                      </a:r>
                      <a:r>
                        <a:rPr lang="ko-KR" altLang="en-US" sz="1400" dirty="0" smtClean="0"/>
                        <a:t>집단</a:t>
                      </a:r>
                      <a:endParaRPr lang="en-US" altLang="ko-KR" sz="1400" dirty="0" smtClean="0"/>
                    </a:p>
                    <a:p>
                      <a:pPr latinLnBrk="1"/>
                      <a:r>
                        <a:rPr lang="en-US" altLang="ko-KR" sz="1400" dirty="0" smtClean="0"/>
                        <a:t> </a:t>
                      </a:r>
                      <a:endParaRPr lang="ko-KR" alt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연상적 접근</a:t>
                      </a:r>
                      <a:endParaRPr lang="ko-KR" altLang="en-US" sz="1400" dirty="0"/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정화적 접근</a:t>
                      </a:r>
                      <a:endParaRPr lang="ko-KR" altLang="en-US" sz="1400" dirty="0"/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064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영화치료의 장점</a:t>
            </a:r>
            <a:r>
              <a:rPr lang="en-US" altLang="ko-KR" dirty="0" smtClean="0"/>
              <a:t>(</a:t>
            </a:r>
            <a:r>
              <a:rPr lang="ko-KR" altLang="en-US" dirty="0" smtClean="0"/>
              <a:t>상담</a:t>
            </a:r>
            <a:r>
              <a:rPr lang="en-US" altLang="ko-KR" dirty="0" smtClean="0"/>
              <a:t>/</a:t>
            </a:r>
            <a:r>
              <a:rPr lang="ko-KR" altLang="en-US" dirty="0" smtClean="0"/>
              <a:t>집단 상담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sz="quarter" idx="1"/>
          </p:nvPr>
        </p:nvGraphicFramePr>
        <p:xfrm>
          <a:off x="1602581" y="2057400"/>
          <a:ext cx="6115050" cy="2827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7525"/>
                <a:gridCol w="3057525"/>
              </a:tblGrid>
              <a:tr h="27813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 smtClean="0"/>
                        <a:t>순응성</a:t>
                      </a:r>
                      <a:r>
                        <a:rPr lang="en-US" altLang="ko-KR" sz="1400" baseline="0" dirty="0" smtClean="0"/>
                        <a:t> Compliance </a:t>
                      </a:r>
                      <a:endParaRPr lang="ko-KR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 smtClean="0"/>
                        <a:t>내담자와의</a:t>
                      </a:r>
                      <a:r>
                        <a:rPr lang="ko-KR" altLang="en-US" sz="1400" dirty="0" smtClean="0"/>
                        <a:t> 자연스런 만남에 유리</a:t>
                      </a:r>
                      <a:endParaRPr lang="ko-KR" altLang="en-US" sz="1400" dirty="0"/>
                    </a:p>
                  </a:txBody>
                  <a:tcPr marL="68580" marR="68580" marT="34290" marB="34290"/>
                </a:tc>
              </a:tr>
              <a:tr h="48006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 smtClean="0"/>
                        <a:t>접근성</a:t>
                      </a:r>
                      <a:r>
                        <a:rPr lang="ko-KR" altLang="en-US" sz="1400" dirty="0" smtClean="0"/>
                        <a:t> </a:t>
                      </a:r>
                      <a:r>
                        <a:rPr lang="en-US" altLang="ko-KR" sz="1400" dirty="0" smtClean="0"/>
                        <a:t>Accessibility</a:t>
                      </a:r>
                      <a:endParaRPr lang="ko-KR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대중적인 매체</a:t>
                      </a:r>
                      <a:r>
                        <a:rPr lang="en-US" altLang="ko-KR" sz="1400" dirty="0" smtClean="0"/>
                        <a:t>, </a:t>
                      </a:r>
                      <a:r>
                        <a:rPr lang="ko-KR" altLang="en-US" sz="1400" dirty="0" smtClean="0"/>
                        <a:t>문자 </a:t>
                      </a:r>
                      <a:r>
                        <a:rPr lang="ko-KR" altLang="en-US" sz="1400" dirty="0" err="1" smtClean="0"/>
                        <a:t>해독력이</a:t>
                      </a:r>
                      <a:r>
                        <a:rPr lang="ko-KR" altLang="en-US" sz="1400" dirty="0" smtClean="0"/>
                        <a:t> 약한 사람들</a:t>
                      </a:r>
                      <a:r>
                        <a:rPr lang="ko-KR" altLang="en-US" sz="1400" baseline="0" dirty="0" smtClean="0"/>
                        <a:t> 등등에 유리</a:t>
                      </a:r>
                      <a:endParaRPr lang="ko-KR" altLang="en-US" sz="1400" dirty="0"/>
                    </a:p>
                  </a:txBody>
                  <a:tcPr marL="68580" marR="68580" marT="34290" marB="34290"/>
                </a:tc>
              </a:tr>
              <a:tr h="48006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활용 가능성 </a:t>
                      </a:r>
                      <a:r>
                        <a:rPr lang="en-US" altLang="ko-KR" sz="1400" dirty="0" smtClean="0"/>
                        <a:t>Availability</a:t>
                      </a:r>
                      <a:endParaRPr lang="ko-KR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상담</a:t>
                      </a:r>
                      <a:r>
                        <a:rPr lang="en-US" altLang="ko-KR" sz="1400" dirty="0" smtClean="0"/>
                        <a:t>, </a:t>
                      </a:r>
                      <a:r>
                        <a:rPr lang="ko-KR" altLang="en-US" sz="1400" dirty="0" smtClean="0"/>
                        <a:t>교육</a:t>
                      </a:r>
                      <a:r>
                        <a:rPr lang="en-US" altLang="ko-KR" sz="1400" dirty="0" smtClean="0"/>
                        <a:t>, </a:t>
                      </a:r>
                      <a:r>
                        <a:rPr lang="ko-KR" altLang="en-US" sz="1400" dirty="0" smtClean="0"/>
                        <a:t>연수 등등 올바른 선택에 따라 활용가능성이 광범하다</a:t>
                      </a:r>
                      <a:r>
                        <a:rPr lang="en-US" altLang="ko-KR" sz="1400" dirty="0" smtClean="0"/>
                        <a:t>.</a:t>
                      </a:r>
                      <a:endParaRPr lang="ko-KR" altLang="en-US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호기심 </a:t>
                      </a:r>
                      <a:r>
                        <a:rPr lang="en-US" altLang="ko-KR" sz="1400" dirty="0" smtClean="0"/>
                        <a:t>Curiosity</a:t>
                      </a:r>
                      <a:endParaRPr lang="ko-KR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시청각적 매체</a:t>
                      </a:r>
                      <a:r>
                        <a:rPr lang="en-US" altLang="ko-KR" sz="1400" dirty="0" smtClean="0"/>
                        <a:t>/</a:t>
                      </a:r>
                      <a:r>
                        <a:rPr lang="ko-KR" altLang="en-US" sz="1400" dirty="0" smtClean="0"/>
                        <a:t>서사적 요소</a:t>
                      </a:r>
                      <a:endParaRPr lang="ko-KR" altLang="en-US" sz="1400" dirty="0"/>
                    </a:p>
                  </a:txBody>
                  <a:tcPr marL="68580" marR="68580" marT="34290" marB="34290"/>
                </a:tc>
              </a:tr>
              <a:tr h="48006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지지 </a:t>
                      </a:r>
                      <a:r>
                        <a:rPr lang="en-US" altLang="ko-KR" sz="1400" dirty="0" smtClean="0"/>
                        <a:t>Support</a:t>
                      </a:r>
                      <a:endParaRPr lang="ko-KR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등장인물과의 동일화</a:t>
                      </a:r>
                      <a:r>
                        <a:rPr lang="en-US" altLang="ko-KR" sz="1400" dirty="0" smtClean="0"/>
                        <a:t>, </a:t>
                      </a:r>
                      <a:r>
                        <a:rPr lang="ko-KR" altLang="en-US" sz="1400" dirty="0" smtClean="0"/>
                        <a:t>삶에 대한 전망과 심리적 위로</a:t>
                      </a:r>
                      <a:endParaRPr lang="ko-KR" altLang="en-US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정서적 통찰 </a:t>
                      </a:r>
                      <a:r>
                        <a:rPr lang="en-US" altLang="ko-KR" sz="1400" dirty="0" smtClean="0"/>
                        <a:t>Emotional Insight</a:t>
                      </a:r>
                      <a:endParaRPr lang="ko-KR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정서적 </a:t>
                      </a:r>
                      <a:r>
                        <a:rPr lang="en-US" altLang="ko-KR" sz="1400" baseline="0" dirty="0" smtClean="0"/>
                        <a:t> </a:t>
                      </a:r>
                      <a:r>
                        <a:rPr lang="ko-KR" altLang="en-US" sz="1400" baseline="0" dirty="0" smtClean="0"/>
                        <a:t>경험으로부터 통찰 가능성으로</a:t>
                      </a:r>
                      <a:endParaRPr lang="ko-KR" altLang="en-US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 smtClean="0"/>
                        <a:t>라포</a:t>
                      </a:r>
                      <a:r>
                        <a:rPr lang="ko-KR" altLang="en-US" sz="1400" dirty="0" smtClean="0"/>
                        <a:t> 및 커뮤니케이션 </a:t>
                      </a:r>
                      <a:endParaRPr lang="ko-KR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 smtClean="0"/>
                        <a:t>내담자와</a:t>
                      </a:r>
                      <a:r>
                        <a:rPr lang="ko-KR" altLang="en-US" sz="1400" dirty="0" smtClean="0"/>
                        <a:t> 치료자 사이의 친화력 강화</a:t>
                      </a:r>
                      <a:endParaRPr lang="ko-KR" altLang="en-US" sz="14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61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000" dirty="0"/>
              <a:t>영화관은 퇴행</a:t>
            </a:r>
            <a:r>
              <a:rPr lang="en-US" altLang="ko-KR" sz="3000" dirty="0"/>
              <a:t>(regression)</a:t>
            </a:r>
            <a:r>
              <a:rPr lang="ko-KR" altLang="en-US" sz="3000" dirty="0"/>
              <a:t>의</a:t>
            </a:r>
            <a:r>
              <a:rPr lang="en-US" altLang="ko-KR" sz="3000" dirty="0"/>
              <a:t> </a:t>
            </a:r>
            <a:r>
              <a:rPr lang="ko-KR" altLang="en-US" sz="3000" dirty="0"/>
              <a:t>공간이다</a:t>
            </a:r>
            <a:r>
              <a:rPr lang="en-US" altLang="ko-KR" sz="3000" dirty="0"/>
              <a:t>.</a:t>
            </a:r>
            <a:endParaRPr lang="ko-KR" altLang="en-US" sz="3000" dirty="0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ko-KR" altLang="en-US" dirty="0" smtClean="0"/>
              <a:t>퇴행</a:t>
            </a:r>
            <a:r>
              <a:rPr lang="en-US" altLang="ko-KR" dirty="0" smtClean="0"/>
              <a:t>(regression)</a:t>
            </a:r>
          </a:p>
          <a:p>
            <a:r>
              <a:rPr lang="ko-KR" altLang="en-US" dirty="0" smtClean="0"/>
              <a:t>프로이트의</a:t>
            </a:r>
            <a:r>
              <a:rPr lang="en-US" altLang="ko-KR" dirty="0" smtClean="0"/>
              <a:t> </a:t>
            </a:r>
            <a:r>
              <a:rPr lang="ko-KR" altLang="en-US" dirty="0" smtClean="0"/>
              <a:t>방어 메커니즘 </a:t>
            </a:r>
            <a:endParaRPr lang="en-US" altLang="ko-KR" dirty="0" smtClean="0"/>
          </a:p>
          <a:p>
            <a:r>
              <a:rPr lang="ko-KR" altLang="en-US" dirty="0" smtClean="0"/>
              <a:t>성인이 된 개인이 발달의 초기 단계로 되돌아 가려는 경향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ko-KR" altLang="en-US" dirty="0" smtClean="0"/>
              <a:t>영화 와 꿈</a:t>
            </a:r>
            <a:endParaRPr lang="en-US" altLang="ko-KR" dirty="0" smtClean="0"/>
          </a:p>
          <a:p>
            <a:r>
              <a:rPr lang="ko-KR" altLang="en-US" dirty="0" smtClean="0"/>
              <a:t>퇴행 속의 환상</a:t>
            </a:r>
            <a:endParaRPr lang="en-US" altLang="ko-KR" dirty="0" smtClean="0"/>
          </a:p>
          <a:p>
            <a:r>
              <a:rPr lang="ko-KR" altLang="en-US" dirty="0" smtClean="0"/>
              <a:t>양성 퇴행</a:t>
            </a:r>
            <a:r>
              <a:rPr lang="en-US" altLang="ko-KR" dirty="0" smtClean="0"/>
              <a:t>/</a:t>
            </a:r>
            <a:r>
              <a:rPr lang="ko-KR" altLang="en-US" dirty="0" smtClean="0"/>
              <a:t>음성 퇴행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치유적 차원의 문제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334634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16|13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4.7|115.3|109.2|53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고구려 벽화">
  <a:themeElements>
    <a:clrScheme name="고구려 벽화">
      <a:dk1>
        <a:sysClr val="windowText" lastClr="000000"/>
      </a:dk1>
      <a:lt1>
        <a:sysClr val="window" lastClr="FFFFFF"/>
      </a:lt1>
      <a:dk2>
        <a:srgbClr val="433021"/>
      </a:dk2>
      <a:lt2>
        <a:srgbClr val="E8D8CA"/>
      </a:lt2>
      <a:accent1>
        <a:srgbClr val="E49458"/>
      </a:accent1>
      <a:accent2>
        <a:srgbClr val="74AD8D"/>
      </a:accent2>
      <a:accent3>
        <a:srgbClr val="D4AC30"/>
      </a:accent3>
      <a:accent4>
        <a:srgbClr val="7BA5BE"/>
      </a:accent4>
      <a:accent5>
        <a:srgbClr val="E4A098"/>
      </a:accent5>
      <a:accent6>
        <a:srgbClr val="70B4B7"/>
      </a:accent6>
      <a:hlink>
        <a:srgbClr val="008685"/>
      </a:hlink>
      <a:folHlink>
        <a:srgbClr val="EA5A23"/>
      </a:folHlink>
    </a:clrScheme>
    <a:fontScheme name="고구려 벽화">
      <a:majorFont>
        <a:latin typeface="Georgia"/>
        <a:ea typeface=""/>
        <a:cs typeface=""/>
        <a:font script="Cyrl" typeface="Times New Roman"/>
        <a:font script="Grek" typeface="Times New Roman"/>
        <a:font script="Jpan" typeface="ＭＳ Ｐゴシック"/>
        <a:font script="Hang" typeface="HY견명조"/>
        <a:font script="Hans" typeface="宋体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eorgia"/>
        <a:ea typeface=""/>
        <a:cs typeface=""/>
        <a:font script="Cyrl" typeface="Times New Roman"/>
        <a:font script="Grek" typeface="Times New Roman"/>
        <a:font script="Jpan" typeface="ＭＳ Ｐゴシック"/>
        <a:font script="Hang" typeface="HY견명조"/>
        <a:font script="Hans" typeface="宋体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고구려 벽화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18000">
              <a:schemeClr val="phClr">
                <a:tint val="20000"/>
                <a:shade val="100000"/>
                <a:hueMod val="100000"/>
                <a:satMod val="100000"/>
              </a:schemeClr>
            </a:gs>
            <a:gs pos="87000">
              <a:schemeClr val="phClr">
                <a:tint val="100000"/>
                <a:shade val="100000"/>
                <a:hueMod val="100000"/>
                <a:satMod val="100000"/>
              </a:schemeClr>
            </a:gs>
          </a:gsLst>
          <a:lin ang="2700000" scaled="1"/>
        </a:gradFill>
        <a:gradFill rotWithShape="1">
          <a:gsLst>
            <a:gs pos="0">
              <a:schemeClr val="phClr">
                <a:tint val="95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95000"/>
                <a:hueMod val="100000"/>
                <a:satMod val="100000"/>
              </a:schemeClr>
            </a:gs>
          </a:gsLst>
          <a:lin ang="0" scaled="1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dir="5400000" algn="tl">
              <a:srgbClr val="EBE9ED">
                <a:alpha val="0"/>
              </a:srgbClr>
            </a:outerShdw>
          </a:effectLst>
        </a:effectStyle>
        <a:effectStyle>
          <a:effectLst>
            <a:outerShdw blurRad="12700" dir="5400000" algn="tl">
              <a:srgbClr val="EBE9ED">
                <a:alpha val="2745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19200000"/>
            </a:lightRig>
          </a:scene3d>
          <a:sp3d prstMaterial="matte">
            <a:bevelT h="8890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101600" dist="76200" dir="2700000" algn="bl">
              <a:srgbClr val="000000">
                <a:alpha val="30588"/>
              </a:srgbClr>
            </a:outerShdw>
          </a:effectLst>
          <a:scene3d>
            <a:camera prst="orthographicFront" fov="0">
              <a:rot lat="0" lon="0" rev="0"/>
            </a:camera>
            <a:lightRig rig="chilly" dir="t">
              <a:rot lat="0" lon="0" rev="4200000"/>
            </a:lightRig>
          </a:scene3d>
          <a:sp3d contourW="25400" prstMaterial="matte">
            <a:bevelT h="88900"/>
            <a:contourClr>
              <a:srgbClr val="FFFFFF">
                <a:alpha val="0"/>
              </a:srgb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95000"/>
                <a:shade val="100000"/>
                <a:hueMod val="100000"/>
                <a:satMod val="100000"/>
              </a:schemeClr>
            </a:gs>
            <a:gs pos="60000">
              <a:schemeClr val="phClr">
                <a:tint val="100000"/>
                <a:shade val="55000"/>
                <a:hueMod val="100000"/>
                <a:satMod val="100000"/>
              </a:schemeClr>
            </a:gs>
          </a:gsLst>
          <a:path path="circle">
            <a:fillToRect l="50000" t="90000" r="50000" b="10000"/>
          </a:path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3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Hunting</Template>
  <TotalTime>442</TotalTime>
  <Words>1920</Words>
  <Application>Microsoft Office PowerPoint</Application>
  <PresentationFormat>화면 슬라이드 쇼(4:3)</PresentationFormat>
  <Paragraphs>302</Paragraphs>
  <Slides>42</Slides>
  <Notes>1</Notes>
  <HiddenSlides>0</HiddenSlides>
  <MMClips>2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42</vt:i4>
      </vt:variant>
    </vt:vector>
  </HeadingPairs>
  <TitlesOfParts>
    <vt:vector size="50" baseType="lpstr">
      <vt:lpstr>HY견명조</vt:lpstr>
      <vt:lpstr>굴림</vt:lpstr>
      <vt:lpstr>맑은 고딕</vt:lpstr>
      <vt:lpstr>Arial</vt:lpstr>
      <vt:lpstr>Georgia</vt:lpstr>
      <vt:lpstr>Times New Roman</vt:lpstr>
      <vt:lpstr>Wingdings</vt:lpstr>
      <vt:lpstr>고구려 벽화</vt:lpstr>
      <vt:lpstr>영화 치료 졸업시험 </vt:lpstr>
      <vt:lpstr>인문예술치료 내(內) 이미지 활용치료의 위상과 역할</vt:lpstr>
      <vt:lpstr>이미지 활용 인문예술치료의 종류</vt:lpstr>
      <vt:lpstr>위로로서의 영화</vt:lpstr>
      <vt:lpstr>충격(발견)으로서의 영화</vt:lpstr>
      <vt:lpstr>영화치료의 등장</vt:lpstr>
      <vt:lpstr>영화치료의 종류</vt:lpstr>
      <vt:lpstr>영화치료의 장점(상담/집단 상담)</vt:lpstr>
      <vt:lpstr>영화관은 퇴행(regression)의 공간이다.</vt:lpstr>
      <vt:lpstr>마이클 발린트(Dr. Michael Balint) [1896-1970]</vt:lpstr>
      <vt:lpstr> </vt:lpstr>
      <vt:lpstr>퇴행(regression) 에 대한 발린트의 저서</vt:lpstr>
      <vt:lpstr>퇴행의 의미 (발린트)</vt:lpstr>
      <vt:lpstr>퇴행의 두 가지 종류</vt:lpstr>
      <vt:lpstr>내담자에게 영화 보기란 어떤 과정인가?</vt:lpstr>
      <vt:lpstr>영화치료를 위한 영화 관람</vt:lpstr>
      <vt:lpstr>치유적 관람 </vt:lpstr>
      <vt:lpstr>치유적 관람에서 치유자가 던져야 할 질문</vt:lpstr>
      <vt:lpstr>영화를 활용한 인문예술치료의 일차적 과정</vt:lpstr>
      <vt:lpstr>영화를 활용한 인문예술치료의 과정</vt:lpstr>
      <vt:lpstr>영화를 활용한 인문예술치료에서 상담자의 준비</vt:lpstr>
      <vt:lpstr>영화치료의 기초 기술 (셀렉팅)</vt:lpstr>
      <vt:lpstr>영화치료의 기초 기술 (브리징)</vt:lpstr>
      <vt:lpstr>브리징 실패 시</vt:lpstr>
      <vt:lpstr>영화치료의 기초 기술 (포커싱/커넥팅)</vt:lpstr>
      <vt:lpstr>상호작용적 영화치료의 세 접근법</vt:lpstr>
      <vt:lpstr>지시적 접근(the prescriptive way)의 정의</vt:lpstr>
      <vt:lpstr>지시적 접근의 장점</vt:lpstr>
      <vt:lpstr>지시적 접근의 치유 요인</vt:lpstr>
      <vt:lpstr>지시적 접근을 위한 영화 선택</vt:lpstr>
      <vt:lpstr>지시적 접근 시 주의점</vt:lpstr>
      <vt:lpstr>연상적 접근 the evocative way 의 정의</vt:lpstr>
      <vt:lpstr>연상적 접근의 장점 </vt:lpstr>
      <vt:lpstr>연상적 접근의 치유 요인</vt:lpstr>
      <vt:lpstr>연상적 접근을 위한 영화 선택</vt:lpstr>
      <vt:lpstr>연상적 접근 기법</vt:lpstr>
      <vt:lpstr>정화적 접근 the cathartic way 의 정의</vt:lpstr>
      <vt:lpstr>정화적 접근의 장점</vt:lpstr>
      <vt:lpstr>정화적 접근의 치유 요인</vt:lpstr>
      <vt:lpstr>정화적 접근의 치유 요인</vt:lpstr>
      <vt:lpstr>정화적 접근을 위한 영화 선택 및 기법</vt:lpstr>
      <vt:lpstr>상호작용적 치료의 세 접근법 비교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영화 치료(그림책과 사진)</dc:title>
  <dc:creator>MY</dc:creator>
  <cp:lastModifiedBy>user</cp:lastModifiedBy>
  <cp:revision>42</cp:revision>
  <dcterms:created xsi:type="dcterms:W3CDTF">2016-10-23T06:17:48Z</dcterms:created>
  <dcterms:modified xsi:type="dcterms:W3CDTF">2020-11-09T06:42:52Z</dcterms:modified>
</cp:coreProperties>
</file>