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7" r:id="rId13"/>
    <p:sldId id="267" r:id="rId14"/>
    <p:sldId id="278" r:id="rId15"/>
    <p:sldId id="279" r:id="rId16"/>
    <p:sldId id="280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99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13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49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37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6335427-A99E-49B8-B6C0-60D5798F4FE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42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05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83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18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17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627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5427-A99E-49B8-B6C0-60D5798F4FE4}" type="datetimeFigureOut">
              <a:rPr lang="ko-KR" altLang="en-US" smtClean="0"/>
              <a:t>2020-11-09</a:t>
            </a:fld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72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6335427-A99E-49B8-B6C0-60D5798F4FE4}" type="datetimeFigureOut">
              <a:rPr lang="ko-KR" altLang="en-US" smtClean="0"/>
              <a:t>2020-11-09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609A6B9-B18C-45DC-A15C-AEACB74A4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03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6000" dirty="0" smtClean="0"/>
              <a:t>인문예술치료 입문 졸업시험</a:t>
            </a:r>
            <a:endParaRPr lang="ko-KR" alt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mtClean="0"/>
              <a:t>20-2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34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인문예술 치료의 주요 원리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(</a:t>
            </a:r>
            <a:r>
              <a:rPr lang="ko-KR" altLang="en-US" dirty="0" smtClean="0"/>
              <a:t>카타르시스</a:t>
            </a:r>
            <a:r>
              <a:rPr lang="en-US" altLang="ko-KR" dirty="0" smtClean="0"/>
              <a:t>/</a:t>
            </a:r>
            <a:r>
              <a:rPr lang="ko-KR" altLang="en-US" dirty="0" smtClean="0"/>
              <a:t>승화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970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프로이트에게서 문학과 예술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꿈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억압된 무의식을 지닌 인간이 생성해 내는 내적 작품</a:t>
            </a:r>
            <a:r>
              <a:rPr lang="en-US" altLang="ko-KR" dirty="0" smtClean="0"/>
              <a:t>(</a:t>
            </a:r>
            <a:r>
              <a:rPr lang="ko-KR" altLang="en-US" dirty="0" smtClean="0"/>
              <a:t>무의식의 장소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예술 작품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상징들에 나타난 무의식의 의미 해명</a:t>
            </a:r>
            <a:r>
              <a:rPr lang="en-US" altLang="ko-KR" dirty="0" smtClean="0"/>
              <a:t>(</a:t>
            </a:r>
            <a:r>
              <a:rPr lang="ko-KR" altLang="en-US" dirty="0" smtClean="0"/>
              <a:t>의식과 무의식의 긴장 상태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승화</a:t>
            </a:r>
            <a:r>
              <a:rPr lang="en-US" altLang="ko-KR" dirty="0" smtClean="0"/>
              <a:t>(sublimation): </a:t>
            </a:r>
            <a:r>
              <a:rPr lang="ko-KR" altLang="en-US" dirty="0" smtClean="0"/>
              <a:t>억압과 정반대되는 과정으로 겉으로는 성적인 목표를 겨냥하고 있지 않은 욕망에 의해 지탱되는 유형의 활동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예술창조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지적 탐구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일반적으로 사회가 큰 가치를 부여하는 활동</a:t>
            </a:r>
            <a:r>
              <a:rPr lang="en-US" altLang="ko-KR" dirty="0" smtClean="0"/>
              <a:t>). </a:t>
            </a:r>
          </a:p>
          <a:p>
            <a:r>
              <a:rPr lang="en-US" altLang="ko-KR" dirty="0" smtClean="0"/>
              <a:t>  "</a:t>
            </a:r>
            <a:r>
              <a:rPr lang="ko-KR" altLang="en-US" dirty="0" smtClean="0"/>
              <a:t>예술적 재능과 자질은 승화와 밀접한 연관이 있으므로 정신분석을 통해 예술적 기능의 본질에 접근할 수 있다</a:t>
            </a:r>
            <a:r>
              <a:rPr lang="en-US" altLang="ko-KR" dirty="0" smtClean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531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692696"/>
            <a:ext cx="2505075" cy="18288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836713"/>
            <a:ext cx="2619375" cy="17430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3501009"/>
            <a:ext cx="2847975" cy="16097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338194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카타르시스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감정의 정화</a:t>
            </a:r>
            <a:r>
              <a:rPr lang="en-US" altLang="ko-KR" dirty="0" smtClean="0"/>
              <a:t>(purification)</a:t>
            </a:r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감정의 배설</a:t>
            </a:r>
            <a:r>
              <a:rPr lang="en-US" altLang="ko-KR" dirty="0" smtClean="0"/>
              <a:t>( </a:t>
            </a:r>
            <a:r>
              <a:rPr lang="en-US" altLang="ko-KR" dirty="0" err="1" smtClean="0"/>
              <a:t>purigation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비극은 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연민과 공포를 </a:t>
            </a:r>
            <a:r>
              <a:rPr lang="ko-KR" altLang="en-US" dirty="0" err="1" smtClean="0"/>
              <a:t>불러일으킴으로서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카타르시스를 성취한다</a:t>
            </a:r>
            <a:r>
              <a:rPr lang="en-US" altLang="ko-KR" dirty="0" smtClean="0"/>
              <a:t>. (</a:t>
            </a:r>
            <a:r>
              <a:rPr lang="ko-KR" altLang="en-US" dirty="0" smtClean="0"/>
              <a:t>아리스토텔레스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일차적 카타르시스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이차적 카타르시스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치료과정에서 함께 병행하여 사용되어야 함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공감과 성찰의 과정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5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404665"/>
            <a:ext cx="2619375" cy="17430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852936"/>
            <a:ext cx="5038104" cy="29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승화</a:t>
            </a:r>
            <a:r>
              <a:rPr lang="en-US" altLang="ko-KR" dirty="0" smtClean="0"/>
              <a:t>(sublimation)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개인이 사회적으로 용납될 수 없는 충동을 사회적으로 용납 가능한 생각이나 행동으로 표현한 방어 기제 중 하나</a:t>
            </a:r>
            <a:endParaRPr lang="en-US" altLang="ko-KR" dirty="0" smtClean="0"/>
          </a:p>
          <a:p>
            <a:r>
              <a:rPr lang="ko-KR" altLang="en-US" dirty="0"/>
              <a:t>억압과 정반대되는 과정으로 겉으로는 성적인 목표를 겨냥하고 있지 않은 욕망에 의해 지탱되는 유형의 활동 </a:t>
            </a:r>
            <a:r>
              <a:rPr lang="en-US" altLang="ko-KR" dirty="0"/>
              <a:t>(</a:t>
            </a:r>
            <a:r>
              <a:rPr lang="ko-KR" altLang="en-US" dirty="0"/>
              <a:t>예술창조</a:t>
            </a:r>
            <a:r>
              <a:rPr lang="en-US" altLang="ko-KR" dirty="0"/>
              <a:t>, </a:t>
            </a:r>
            <a:r>
              <a:rPr lang="ko-KR" altLang="en-US" dirty="0"/>
              <a:t>지적 탐구</a:t>
            </a:r>
            <a:r>
              <a:rPr lang="en-US" altLang="ko-KR" dirty="0"/>
              <a:t>, </a:t>
            </a:r>
            <a:r>
              <a:rPr lang="ko-KR" altLang="en-US" dirty="0"/>
              <a:t>일반적으로 사회가 큰 가치를 부여하는 활동</a:t>
            </a:r>
            <a:r>
              <a:rPr lang="en-US" altLang="ko-KR" dirty="0" smtClean="0"/>
              <a:t>)-</a:t>
            </a:r>
            <a:r>
              <a:rPr lang="ko-KR" altLang="en-US" dirty="0" smtClean="0"/>
              <a:t>판타지</a:t>
            </a:r>
            <a:r>
              <a:rPr lang="en-US" altLang="ko-KR" dirty="0" smtClean="0"/>
              <a:t>.</a:t>
            </a:r>
            <a:r>
              <a:rPr lang="en-US" altLang="ko-KR" dirty="0"/>
              <a:t> </a:t>
            </a:r>
          </a:p>
          <a:p>
            <a:r>
              <a:rPr lang="en-US" altLang="ko-KR" dirty="0"/>
              <a:t> "</a:t>
            </a:r>
            <a:r>
              <a:rPr lang="ko-KR" altLang="en-US" dirty="0"/>
              <a:t>예술적 재능과 자질은 승화와 밀접한 연관이 있으므로 정신분석을 통해 예술적 기능의 본질에 접근할 수 있다</a:t>
            </a:r>
            <a:r>
              <a:rPr lang="en-US" altLang="ko-KR" dirty="0"/>
              <a:t>“</a:t>
            </a:r>
          </a:p>
          <a:p>
            <a:r>
              <a:rPr lang="ko-KR" altLang="en-US" dirty="0" smtClean="0"/>
              <a:t>스포츠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음악활동 등등</a:t>
            </a:r>
            <a:endParaRPr lang="en-US" altLang="ko-KR" dirty="0" smtClean="0"/>
          </a:p>
          <a:p>
            <a:r>
              <a:rPr lang="ko-KR" altLang="en-US" dirty="0" smtClean="0"/>
              <a:t>유머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상황의 압박에 대한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초</a:t>
            </a:r>
            <a:r>
              <a:rPr lang="en-US" altLang="ko-KR" dirty="0" smtClean="0"/>
              <a:t>)</a:t>
            </a:r>
            <a:r>
              <a:rPr lang="ko-KR" altLang="en-US" dirty="0" smtClean="0"/>
              <a:t>자아의 변형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2033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020421" y="2844773"/>
            <a:ext cx="10058400" cy="1609344"/>
          </a:xfrm>
        </p:spPr>
        <p:txBody>
          <a:bodyPr/>
          <a:lstStyle/>
          <a:p>
            <a:r>
              <a:rPr lang="ko-KR" altLang="en-US" dirty="0" smtClean="0"/>
              <a:t>인문예술치료에서의 진단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 (TAT </a:t>
            </a:r>
            <a:r>
              <a:rPr lang="ko-KR" altLang="en-US" dirty="0" smtClean="0"/>
              <a:t>에 대한 이해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070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인문예술치료의 진단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다양한 진단 도구들의 존재</a:t>
            </a:r>
            <a:endParaRPr lang="en-US" altLang="ko-KR" dirty="0" smtClean="0"/>
          </a:p>
          <a:p>
            <a:r>
              <a:rPr lang="ko-KR" altLang="en-US" dirty="0" smtClean="0"/>
              <a:t>상황에 맞는 진단 도구의 선택</a:t>
            </a:r>
            <a:endParaRPr lang="en-US" altLang="ko-KR" dirty="0" smtClean="0"/>
          </a:p>
          <a:p>
            <a:r>
              <a:rPr lang="ko-KR" altLang="en-US" dirty="0" smtClean="0"/>
              <a:t>진단의 과정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사전 자료</a:t>
            </a:r>
            <a:r>
              <a:rPr lang="en-US" altLang="ko-KR" dirty="0" smtClean="0"/>
              <a:t>+</a:t>
            </a:r>
            <a:r>
              <a:rPr lang="ko-KR" altLang="en-US" dirty="0" smtClean="0"/>
              <a:t>진단도구</a:t>
            </a:r>
            <a:r>
              <a:rPr lang="en-US" altLang="ko-KR" dirty="0" smtClean="0"/>
              <a:t>+</a:t>
            </a:r>
            <a:r>
              <a:rPr lang="ko-KR" altLang="en-US" dirty="0" smtClean="0"/>
              <a:t>해석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객관화</a:t>
            </a:r>
            <a:endParaRPr lang="en-US" altLang="ko-KR" dirty="0" smtClean="0"/>
          </a:p>
          <a:p>
            <a:r>
              <a:rPr lang="ko-KR" altLang="en-US" dirty="0" smtClean="0"/>
              <a:t>왜 진단 과정이 필요한가</a:t>
            </a:r>
            <a:r>
              <a:rPr lang="en-US" altLang="ko-KR" dirty="0" smtClean="0"/>
              <a:t>? (</a:t>
            </a:r>
            <a:r>
              <a:rPr lang="ko-KR" altLang="en-US" dirty="0" smtClean="0"/>
              <a:t>조사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예측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성격의 발견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투사적 검사</a:t>
            </a:r>
            <a:r>
              <a:rPr lang="en-US" altLang="ko-KR" dirty="0" smtClean="0"/>
              <a:t>(projective test)/</a:t>
            </a:r>
            <a:r>
              <a:rPr lang="ko-KR" altLang="en-US" dirty="0" smtClean="0"/>
              <a:t>객관적 검사</a:t>
            </a:r>
            <a:r>
              <a:rPr lang="en-US" altLang="ko-KR" dirty="0" smtClean="0"/>
              <a:t>(objective test)</a:t>
            </a:r>
          </a:p>
        </p:txBody>
      </p:sp>
    </p:spTree>
    <p:extLst>
      <p:ext uri="{BB962C8B-B14F-4D97-AF65-F5344CB8AC3E}">
        <p14:creationId xmlns:p14="http://schemas.microsoft.com/office/powerpoint/2010/main" val="41151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486"/>
                <a:gridCol w="5917514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  투사적 검사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projective test</a:t>
                      </a:r>
                      <a:endParaRPr lang="ko-KR" alt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검사 자극의 모호함 활용</a:t>
                      </a:r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지각적 자극의 인지적 해석 과정의 측정</a:t>
                      </a:r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개인의 욕구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관심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ko-KR" altLang="en-US" dirty="0" smtClean="0"/>
                        <a:t> 심리적 구조의  반영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해석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err="1" smtClean="0"/>
                        <a:t>내담자</a:t>
                      </a:r>
                      <a:r>
                        <a:rPr lang="ko-KR" altLang="en-US" dirty="0" smtClean="0"/>
                        <a:t> 개인의 성격 특성</a:t>
                      </a:r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비구조적 검사</a:t>
                      </a:r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</a:t>
                      </a:r>
                      <a:r>
                        <a:rPr lang="ko-KR" altLang="en-US" dirty="0" smtClean="0"/>
                        <a:t>객관적 검사 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objective test</a:t>
                      </a:r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구조화된 검사</a:t>
                      </a:r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일반화된 형식</a:t>
                      </a:r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표준적인 절차에 따르는 방식</a:t>
                      </a:r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8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진단에서의 투사적 검사의 활용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243"/>
                <a:gridCol w="7251357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주제 통각 검사</a:t>
                      </a:r>
                      <a:r>
                        <a:rPr lang="en-US" altLang="ko-KR" dirty="0" smtClean="0"/>
                        <a:t>(TAT)</a:t>
                      </a:r>
                    </a:p>
                    <a:p>
                      <a:pPr latinLnBrk="1"/>
                      <a:r>
                        <a:rPr lang="en-US" altLang="ko-KR" dirty="0" smtClean="0"/>
                        <a:t>Thematic Apperception Test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머레이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(Henry A. Murray)/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모건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(Christiana D. Morgan)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심리 검사법</a:t>
                      </a:r>
                      <a:endParaRPr lang="en-US" altLang="ko-K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이미지를 활용한 투사적 심리 검사법</a:t>
                      </a:r>
                      <a:endParaRPr lang="en-US" altLang="ko-K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이미지의 제시 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내담자의 반응 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분석과 해석</a:t>
                      </a:r>
                      <a:endParaRPr lang="en-US" altLang="ko-K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투사의 과정에서 상상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경험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소망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무의식적 갈등</a:t>
                      </a:r>
                      <a:r>
                        <a:rPr lang="en-US" altLang="ko-K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억압의 파악</a:t>
                      </a:r>
                      <a:endParaRPr lang="en-US" altLang="ko-KR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dirty="0" smtClean="0"/>
                        <a:t>31</a:t>
                      </a:r>
                      <a:r>
                        <a:rPr lang="ko-KR" altLang="en-US" dirty="0" smtClean="0"/>
                        <a:t>개의 그림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남성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여성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성인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성인 남성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성인여성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아이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latinLnBrk="1"/>
                      <a:r>
                        <a:rPr lang="en-US" altLang="ko-KR" dirty="0" smtClean="0"/>
                        <a:t>CAT(Children's Apperception Test)</a:t>
                      </a:r>
                      <a:r>
                        <a:rPr lang="ko-KR" altLang="en-US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문장 완성 검사</a:t>
                      </a:r>
                      <a:r>
                        <a:rPr lang="en-US" altLang="ko-KR" dirty="0" smtClean="0"/>
                        <a:t>(SCT)</a:t>
                      </a:r>
                    </a:p>
                    <a:p>
                      <a:pPr latinLnBrk="1"/>
                      <a:r>
                        <a:rPr lang="en-US" altLang="ko-KR" dirty="0" smtClean="0"/>
                        <a:t>Sentence Completion Test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라파포르</a:t>
                      </a:r>
                      <a:r>
                        <a:rPr lang="en-US" altLang="ko-KR" dirty="0" smtClean="0"/>
                        <a:t>(D. Rapaport</a:t>
                      </a:r>
                      <a:r>
                        <a:rPr lang="en-US" altLang="ko-KR" baseline="0" dirty="0" smtClean="0"/>
                        <a:t>)</a:t>
                      </a:r>
                      <a:r>
                        <a:rPr lang="ko-KR" altLang="en-US" baseline="0" dirty="0" smtClean="0"/>
                        <a:t>등에 의해 발전됨</a:t>
                      </a:r>
                      <a:endParaRPr lang="en-US" altLang="ko-KR" baseline="0" dirty="0" smtClean="0"/>
                    </a:p>
                    <a:p>
                      <a:pPr latinLnBrk="1"/>
                      <a:r>
                        <a:rPr lang="ko-KR" altLang="en-US" baseline="0" dirty="0" smtClean="0"/>
                        <a:t>간단한 지시문의 제시</a:t>
                      </a:r>
                      <a:r>
                        <a:rPr lang="en-US" altLang="ko-KR" baseline="0" dirty="0" smtClean="0"/>
                        <a:t>- </a:t>
                      </a:r>
                      <a:r>
                        <a:rPr lang="ko-KR" altLang="en-US" baseline="0" dirty="0" smtClean="0"/>
                        <a:t>불완전한 문장의 용지</a:t>
                      </a:r>
                      <a:endParaRPr lang="en-US" altLang="ko-KR" baseline="0" dirty="0" smtClean="0"/>
                    </a:p>
                    <a:p>
                      <a:pPr latinLnBrk="1"/>
                      <a:r>
                        <a:rPr lang="ko-KR" altLang="en-US" baseline="0" dirty="0" smtClean="0"/>
                        <a:t>성인용 </a:t>
                      </a:r>
                      <a:r>
                        <a:rPr lang="en-US" altLang="ko-KR" baseline="0" dirty="0" smtClean="0"/>
                        <a:t>4-15</a:t>
                      </a:r>
                      <a:r>
                        <a:rPr lang="ko-KR" altLang="en-US" baseline="0" dirty="0" smtClean="0"/>
                        <a:t>가지의 주제</a:t>
                      </a:r>
                      <a:r>
                        <a:rPr lang="en-US" altLang="ko-KR" baseline="0" dirty="0" smtClean="0"/>
                        <a:t>, 40-100 </a:t>
                      </a:r>
                      <a:r>
                        <a:rPr lang="ko-KR" altLang="en-US" baseline="0" dirty="0" smtClean="0"/>
                        <a:t>문항 </a:t>
                      </a:r>
                      <a:r>
                        <a:rPr lang="en-US" altLang="ko-KR" baseline="0" dirty="0" smtClean="0"/>
                        <a:t>(</a:t>
                      </a:r>
                      <a:r>
                        <a:rPr lang="ko-KR" altLang="en-US" baseline="0" dirty="0" smtClean="0"/>
                        <a:t>아동용 </a:t>
                      </a:r>
                      <a:r>
                        <a:rPr lang="en-US" altLang="ko-KR" baseline="0" dirty="0" smtClean="0"/>
                        <a:t>33</a:t>
                      </a:r>
                      <a:r>
                        <a:rPr lang="ko-KR" altLang="en-US" baseline="0" dirty="0" smtClean="0"/>
                        <a:t>문항</a:t>
                      </a:r>
                      <a:r>
                        <a:rPr lang="en-US" altLang="ko-KR" baseline="0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baseline="0" dirty="0" smtClean="0"/>
                        <a:t>내담자의 욕구</a:t>
                      </a:r>
                      <a:r>
                        <a:rPr lang="en-US" altLang="ko-KR" baseline="0" dirty="0" smtClean="0"/>
                        <a:t>, </a:t>
                      </a:r>
                      <a:r>
                        <a:rPr lang="ko-KR" altLang="en-US" baseline="0" dirty="0" smtClean="0"/>
                        <a:t>갈등</a:t>
                      </a:r>
                      <a:r>
                        <a:rPr lang="en-US" altLang="ko-KR" baseline="0" dirty="0" smtClean="0"/>
                        <a:t>, </a:t>
                      </a:r>
                      <a:r>
                        <a:rPr lang="ko-KR" altLang="en-US" baseline="0" dirty="0" smtClean="0"/>
                        <a:t>환상</a:t>
                      </a:r>
                      <a:r>
                        <a:rPr lang="en-US" altLang="ko-KR" baseline="0" dirty="0" smtClean="0"/>
                        <a:t>, </a:t>
                      </a:r>
                      <a:r>
                        <a:rPr lang="ko-KR" altLang="en-US" baseline="0" dirty="0" smtClean="0"/>
                        <a:t>감정 등의 파악</a:t>
                      </a:r>
                      <a:endParaRPr lang="en-US" altLang="ko-KR" baseline="0" dirty="0" smtClean="0"/>
                    </a:p>
                    <a:p>
                      <a:pPr latinLnBrk="1"/>
                      <a:r>
                        <a:rPr lang="en-US" altLang="ko-KR" baseline="0" dirty="0" smtClean="0"/>
                        <a:t>TAT </a:t>
                      </a:r>
                      <a:r>
                        <a:rPr lang="ko-KR" altLang="en-US" baseline="0" dirty="0" smtClean="0"/>
                        <a:t>보다는 좀 더 구조화된 검사</a:t>
                      </a:r>
                      <a:endParaRPr lang="en-US" altLang="ko-KR" baseline="0" dirty="0" smtClean="0"/>
                    </a:p>
                    <a:p>
                      <a:pPr latinLnBrk="1"/>
                      <a:r>
                        <a:rPr lang="ko-KR" altLang="en-US" baseline="0" dirty="0" smtClean="0"/>
                        <a:t>개발자 마다 다양한 종류가 존재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1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156345" y="2004513"/>
            <a:ext cx="10058400" cy="1609344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sz="4000" dirty="0" err="1" smtClean="0"/>
              <a:t>도널드</a:t>
            </a:r>
            <a:r>
              <a:rPr lang="ko-KR" altLang="en-US" sz="4000" dirty="0" smtClean="0"/>
              <a:t> </a:t>
            </a:r>
            <a:r>
              <a:rPr lang="ko-KR" altLang="en-US" sz="4000" dirty="0" err="1" smtClean="0"/>
              <a:t>위니캇의</a:t>
            </a:r>
            <a:r>
              <a:rPr lang="ko-KR" altLang="en-US" sz="4000" dirty="0" smtClean="0"/>
              <a:t> 중간대상에 대하여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50788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864973" y="0"/>
            <a:ext cx="8968946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4000" b="1" dirty="0" smtClean="0">
                <a:ea typeface="굴림" panose="020B0600000101010101" pitchFamily="50" charset="-127"/>
              </a:rPr>
              <a:t>Thematic Apperception Test (TAT)</a:t>
            </a:r>
            <a:r>
              <a:rPr lang="en-US" altLang="ko-KR" sz="4000" dirty="0" smtClean="0">
                <a:ea typeface="굴림" panose="020B0600000101010101" pitchFamily="50" charset="-127"/>
              </a:rPr>
              <a:t/>
            </a:r>
            <a:br>
              <a:rPr lang="en-US" altLang="ko-KR" sz="4000" dirty="0" smtClean="0">
                <a:ea typeface="굴림" panose="020B0600000101010101" pitchFamily="50" charset="-127"/>
              </a:rPr>
            </a:br>
            <a:r>
              <a:rPr lang="en-US" altLang="ko-KR" sz="4000" dirty="0" smtClean="0">
                <a:ea typeface="굴림" panose="020B0600000101010101" pitchFamily="50" charset="-127"/>
              </a:rPr>
              <a:t>(</a:t>
            </a:r>
            <a:r>
              <a:rPr lang="ko-KR" altLang="en-US" sz="4000" dirty="0" smtClean="0">
                <a:ea typeface="굴림" panose="020B0600000101010101" pitchFamily="50" charset="-127"/>
              </a:rPr>
              <a:t>주제통각검사</a:t>
            </a:r>
            <a:r>
              <a:rPr lang="en-US" altLang="ko-KR" sz="4000" dirty="0" smtClean="0">
                <a:ea typeface="굴림" panose="020B0600000101010101" pitchFamily="50" charset="-127"/>
              </a:rPr>
              <a:t>)</a:t>
            </a:r>
            <a:r>
              <a:rPr lang="en-US" altLang="ko-KR" dirty="0" smtClean="0">
                <a:ea typeface="굴림" panose="020B0600000101010101" pitchFamily="50" charset="-127"/>
              </a:rPr>
              <a:t/>
            </a:r>
            <a:br>
              <a:rPr lang="en-US" altLang="ko-KR" dirty="0" smtClean="0">
                <a:ea typeface="굴림" panose="020B0600000101010101" pitchFamily="50" charset="-127"/>
              </a:rPr>
            </a:br>
            <a:r>
              <a:rPr lang="en-US" altLang="ko-KR" sz="3200" dirty="0" smtClean="0">
                <a:ea typeface="굴림" panose="020B0600000101010101" pitchFamily="50" charset="-127"/>
              </a:rPr>
              <a:t>Henry </a:t>
            </a:r>
            <a:r>
              <a:rPr lang="en-US" altLang="ko-KR" sz="3200" dirty="0">
                <a:ea typeface="굴림" panose="020B0600000101010101" pitchFamily="50" charset="-127"/>
              </a:rPr>
              <a:t>Murray : </a:t>
            </a:r>
            <a:r>
              <a:rPr lang="en-US" altLang="ko-KR" sz="3200" dirty="0"/>
              <a:t>1936</a:t>
            </a:r>
            <a:r>
              <a:rPr lang="ko-KR" altLang="en-US" sz="3200" dirty="0"/>
              <a:t>년 </a:t>
            </a:r>
            <a:r>
              <a:rPr lang="en-US" altLang="ko-KR" sz="3200" dirty="0"/>
              <a:t>Harvard </a:t>
            </a:r>
            <a:r>
              <a:rPr lang="ko-KR" altLang="en-US" sz="3200" dirty="0"/>
              <a:t>대학의 </a:t>
            </a:r>
            <a:r>
              <a:rPr lang="en-US" altLang="ko-KR" sz="3200" dirty="0"/>
              <a:t>Psychological Clinic</a:t>
            </a:r>
            <a:r>
              <a:rPr lang="ko-KR" altLang="en-US" sz="3200" dirty="0"/>
              <a:t>에서 소개된 도판이 </a:t>
            </a:r>
            <a:r>
              <a:rPr lang="en-US" altLang="ko-KR" sz="3200" dirty="0"/>
              <a:t>1943</a:t>
            </a:r>
            <a:r>
              <a:rPr lang="ko-KR" altLang="en-US" sz="3200" dirty="0"/>
              <a:t>년까지 </a:t>
            </a:r>
            <a:r>
              <a:rPr lang="en-US" altLang="ko-KR" sz="3200" dirty="0"/>
              <a:t>3</a:t>
            </a:r>
            <a:r>
              <a:rPr lang="ko-KR" altLang="en-US" sz="3200" dirty="0"/>
              <a:t>회 개정되면서 </a:t>
            </a:r>
            <a:r>
              <a:rPr lang="en-US" altLang="ko-KR" sz="3200" dirty="0"/>
              <a:t>Murray</a:t>
            </a:r>
            <a:r>
              <a:rPr lang="ko-KR" altLang="en-US" sz="3200" dirty="0"/>
              <a:t>에 의해 </a:t>
            </a:r>
            <a:r>
              <a:rPr lang="en-US" altLang="ko-KR" sz="3200" dirty="0"/>
              <a:t>31</a:t>
            </a:r>
            <a:r>
              <a:rPr lang="ko-KR" altLang="en-US" sz="3200" dirty="0"/>
              <a:t>매로 표준화되었고 검사 요강이 출판되었다</a:t>
            </a:r>
            <a:r>
              <a:rPr lang="en-US" altLang="ko-KR" sz="3200" dirty="0"/>
              <a:t>. )</a:t>
            </a:r>
            <a:endParaRPr lang="en-US" altLang="ko-KR" dirty="0" smtClean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45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주제통각검사에 대하여 </a:t>
            </a:r>
          </a:p>
        </p:txBody>
      </p:sp>
      <p:sp>
        <p:nvSpPr>
          <p:cNvPr id="409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/>
              <a:t> 개인의 성격과 환경의 상호 관계에 대해 알려주는 검사</a:t>
            </a:r>
            <a:endParaRPr lang="en-US" altLang="ko-KR" sz="2400"/>
          </a:p>
          <a:p>
            <a:r>
              <a:rPr lang="ko-KR" altLang="en-US" sz="2400"/>
              <a:t>정신 분석적 입장을 따르는 심리 검사 도구</a:t>
            </a:r>
            <a:endParaRPr lang="en-US" altLang="ko-KR" sz="2400"/>
          </a:p>
          <a:p>
            <a:r>
              <a:rPr lang="ko-KR" altLang="en-US" sz="2400"/>
              <a:t>심리 평가에서 보조적인 검사로 사용됨</a:t>
            </a:r>
            <a:endParaRPr lang="en-US" altLang="ko-KR" sz="2400"/>
          </a:p>
          <a:p>
            <a:r>
              <a:rPr lang="ko-KR" altLang="en-US" sz="2400"/>
              <a:t> 장점 </a:t>
            </a:r>
            <a:r>
              <a:rPr lang="en-US" altLang="ko-KR" sz="2400"/>
              <a:t>: </a:t>
            </a:r>
            <a:r>
              <a:rPr lang="ko-KR" altLang="en-US" sz="2400"/>
              <a:t>피검자의 성격</a:t>
            </a:r>
            <a:r>
              <a:rPr lang="en-US" altLang="ko-KR" sz="2400"/>
              <a:t>, </a:t>
            </a:r>
            <a:r>
              <a:rPr lang="ko-KR" altLang="en-US" sz="2400"/>
              <a:t>내적 욕구 및 동기</a:t>
            </a:r>
            <a:r>
              <a:rPr lang="en-US" altLang="ko-KR" sz="2400"/>
              <a:t>, </a:t>
            </a:r>
            <a:r>
              <a:rPr lang="ko-KR" altLang="en-US" sz="2400"/>
              <a:t>환경과의 갈등에 대한 정보를 빠른 시간 내에 제공해 줄 수 있다는 점</a:t>
            </a:r>
            <a:endParaRPr lang="en-US" altLang="ko-KR" sz="2400"/>
          </a:p>
          <a:p>
            <a:r>
              <a:rPr lang="ko-KR" altLang="en-US" sz="2400"/>
              <a:t>정신 치료나 치료적 면담 이전에 시행 </a:t>
            </a:r>
            <a:r>
              <a:rPr lang="en-US" altLang="ko-KR" sz="2400"/>
              <a:t>- </a:t>
            </a:r>
            <a:r>
              <a:rPr lang="ko-KR" altLang="en-US" sz="2400"/>
              <a:t>로샤 검사와 상호 보완적인 기능을 하기 때문에 두 검사를 동시에 시행</a:t>
            </a:r>
            <a:r>
              <a:rPr lang="en-US" altLang="ko-KR" sz="2400"/>
              <a:t> (Murray, 1963)</a:t>
            </a:r>
          </a:p>
          <a:p>
            <a:r>
              <a:rPr lang="ko-KR" altLang="en-US" sz="2400"/>
              <a:t>문화적 개인적 차이에 유의</a:t>
            </a:r>
            <a:r>
              <a:rPr lang="en-US" altLang="ko-KR" sz="2400"/>
              <a:t>(</a:t>
            </a:r>
            <a:r>
              <a:rPr lang="ko-KR" altLang="en-US" sz="2400"/>
              <a:t>영화 치료에 의해 연구될 필요성이 있음</a:t>
            </a:r>
            <a:r>
              <a:rPr lang="en-US" altLang="ko-KR" sz="2400"/>
              <a:t>)</a:t>
            </a:r>
            <a:endParaRPr lang="ko-KR" altLang="en-US" sz="2400"/>
          </a:p>
          <a:p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0865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기본가설</a:t>
            </a: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>
                <a:ea typeface="굴림" panose="020B0600000101010101" pitchFamily="50" charset="-127"/>
              </a:rPr>
              <a:t>첫째</a:t>
            </a:r>
            <a:r>
              <a:rPr lang="en-US" altLang="ko-KR" sz="2400" dirty="0">
                <a:ea typeface="굴림" panose="020B0600000101010101" pitchFamily="50" charset="-127"/>
              </a:rPr>
              <a:t>, </a:t>
            </a:r>
            <a:r>
              <a:rPr lang="ko-KR" altLang="en-US" sz="2400" dirty="0">
                <a:ea typeface="굴림" panose="020B0600000101010101" pitchFamily="50" charset="-127"/>
              </a:rPr>
              <a:t>사람들은 모호한 상황을 그들의 과거 경험과 </a:t>
            </a:r>
            <a:r>
              <a:rPr lang="ko-KR" altLang="en-US" sz="2400" dirty="0"/>
              <a:t>현재</a:t>
            </a:r>
            <a:r>
              <a:rPr lang="ko-KR" altLang="en-US" sz="2400" dirty="0">
                <a:ea typeface="굴림" panose="020B0600000101010101" pitchFamily="50" charset="-127"/>
              </a:rPr>
              <a:t>의 소망에 따라 해석하는 경향이 있고 둘째</a:t>
            </a:r>
            <a:r>
              <a:rPr lang="en-US" altLang="ko-KR" sz="2400" dirty="0">
                <a:ea typeface="굴림" panose="020B0600000101010101" pitchFamily="50" charset="-127"/>
              </a:rPr>
              <a:t>, </a:t>
            </a:r>
            <a:r>
              <a:rPr lang="ko-KR" altLang="en-US" sz="2400" dirty="0">
                <a:ea typeface="굴림" panose="020B0600000101010101" pitchFamily="50" charset="-127"/>
              </a:rPr>
              <a:t>경험의 축적과 의식적</a:t>
            </a:r>
            <a:r>
              <a:rPr lang="en-US" altLang="ko-KR" sz="2400" dirty="0">
                <a:ea typeface="굴림" panose="020B0600000101010101" pitchFamily="50" charset="-127"/>
              </a:rPr>
              <a:t>, </a:t>
            </a:r>
            <a:r>
              <a:rPr lang="ko-KR" altLang="en-US" sz="2400" dirty="0">
                <a:ea typeface="굴림" panose="020B0600000101010101" pitchFamily="50" charset="-127"/>
              </a:rPr>
              <a:t>무의식적 감정과 욕구와 일치되는 방향으로 이야기를 만드는 경향이 있다는 </a:t>
            </a:r>
            <a:r>
              <a:rPr lang="ko-KR" altLang="en-US" sz="2400" dirty="0"/>
              <a:t>점</a:t>
            </a:r>
            <a:r>
              <a:rPr lang="en-US" altLang="ko-KR" sz="2400" dirty="0"/>
              <a:t>(</a:t>
            </a:r>
            <a:r>
              <a:rPr lang="ko-KR" altLang="en-US" sz="2400" dirty="0" err="1"/>
              <a:t>머레이</a:t>
            </a:r>
            <a:r>
              <a:rPr lang="en-US" altLang="ko-KR" sz="2400" dirty="0" smtClean="0"/>
              <a:t>)</a:t>
            </a:r>
          </a:p>
          <a:p>
            <a:endParaRPr lang="en-US" altLang="ko-KR" sz="2400" dirty="0"/>
          </a:p>
          <a:p>
            <a:r>
              <a:rPr lang="ko-KR" altLang="en-US" sz="2400" dirty="0"/>
              <a:t>통각 </a:t>
            </a:r>
            <a:r>
              <a:rPr lang="en-US" altLang="ko-KR" sz="2400" dirty="0"/>
              <a:t>(apperception :</a:t>
            </a:r>
            <a:r>
              <a:rPr lang="ko-KR" altLang="en-US" sz="2400" dirty="0"/>
              <a:t>개인의 지각 과정은 그의 내적 욕구에 의해 어느 정도 왜곡됨으로써 순수한 지각 과정이라기보다 통각과정이라는 것</a:t>
            </a:r>
            <a:r>
              <a:rPr lang="en-US" altLang="ko-KR" sz="2400" dirty="0"/>
              <a:t>) –</a:t>
            </a:r>
            <a:r>
              <a:rPr lang="ko-KR" altLang="en-US" sz="2400" dirty="0"/>
              <a:t>외연화</a:t>
            </a:r>
            <a:r>
              <a:rPr lang="en-US" altLang="ko-KR" sz="2400" dirty="0"/>
              <a:t>(</a:t>
            </a:r>
            <a:r>
              <a:rPr lang="en-US" altLang="ko-KR" sz="2400" dirty="0" err="1"/>
              <a:t>externization</a:t>
            </a:r>
            <a:r>
              <a:rPr lang="en-US" altLang="ko-KR" sz="2400" dirty="0"/>
              <a:t>)- </a:t>
            </a:r>
            <a:r>
              <a:rPr lang="ko-KR" altLang="en-US" sz="2400" dirty="0"/>
              <a:t>해석과 의미</a:t>
            </a:r>
          </a:p>
          <a:p>
            <a:endParaRPr lang="en-US" altLang="ko-KR" sz="2400" dirty="0">
              <a:ea typeface="굴림" panose="020B0600000101010101" pitchFamily="50" charset="-127"/>
            </a:endParaRPr>
          </a:p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44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검사의 절차와 방법</a:t>
            </a:r>
          </a:p>
        </p:txBody>
      </p:sp>
      <p:sp>
        <p:nvSpPr>
          <p:cNvPr id="614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r>
              <a:rPr lang="ko-KR" altLang="en-US" smtClean="0"/>
              <a:t>일 간격 </a:t>
            </a:r>
            <a:r>
              <a:rPr lang="en-US" altLang="ko-KR" smtClean="0"/>
              <a:t>1</a:t>
            </a:r>
            <a:r>
              <a:rPr lang="ko-KR" altLang="en-US" smtClean="0"/>
              <a:t>시간 정도 </a:t>
            </a:r>
            <a:r>
              <a:rPr lang="en-US" altLang="ko-KR" smtClean="0"/>
              <a:t>– 2</a:t>
            </a:r>
            <a:r>
              <a:rPr lang="ko-KR" altLang="en-US" smtClean="0"/>
              <a:t>회</a:t>
            </a:r>
            <a:endParaRPr lang="en-US" altLang="ko-KR" smtClean="0"/>
          </a:p>
          <a:p>
            <a:r>
              <a:rPr lang="ko-KR" altLang="en-US" smtClean="0"/>
              <a:t>검사 도판 </a:t>
            </a:r>
            <a:r>
              <a:rPr lang="en-US" altLang="ko-KR" smtClean="0"/>
              <a:t>20</a:t>
            </a:r>
            <a:r>
              <a:rPr lang="ko-KR" altLang="en-US" smtClean="0"/>
              <a:t>장</a:t>
            </a:r>
            <a:endParaRPr lang="en-US" altLang="ko-KR" smtClean="0"/>
          </a:p>
          <a:p>
            <a:r>
              <a:rPr lang="ko-KR" altLang="en-US" smtClean="0"/>
              <a:t>자유롭게 표현하는 환경 조성</a:t>
            </a:r>
            <a:endParaRPr lang="en-US" altLang="ko-KR" smtClean="0"/>
          </a:p>
          <a:p>
            <a:r>
              <a:rPr lang="ko-KR" altLang="en-US" smtClean="0"/>
              <a:t>검사도중의 중도 질문 </a:t>
            </a:r>
            <a:r>
              <a:rPr lang="en-US" altLang="ko-KR" smtClean="0"/>
              <a:t>: </a:t>
            </a:r>
            <a:r>
              <a:rPr lang="ko-KR" altLang="en-US" smtClean="0"/>
              <a:t>묘사와 상상</a:t>
            </a:r>
            <a:endParaRPr lang="en-US" altLang="ko-KR" smtClean="0"/>
          </a:p>
          <a:p>
            <a:r>
              <a:rPr lang="ko-KR" altLang="en-US" smtClean="0"/>
              <a:t>이야기 내용의 기록</a:t>
            </a:r>
            <a:endParaRPr lang="en-US" altLang="ko-KR" smtClean="0"/>
          </a:p>
          <a:p>
            <a:r>
              <a:rPr lang="ko-KR" altLang="en-US" smtClean="0"/>
              <a:t>해석</a:t>
            </a:r>
          </a:p>
        </p:txBody>
      </p:sp>
    </p:spTree>
    <p:extLst>
      <p:ext uri="{BB962C8B-B14F-4D97-AF65-F5344CB8AC3E}">
        <p14:creationId xmlns:p14="http://schemas.microsoft.com/office/powerpoint/2010/main" val="24976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해석 방식</a:t>
            </a:r>
          </a:p>
        </p:txBody>
      </p:sp>
      <p:sp>
        <p:nvSpPr>
          <p:cNvPr id="717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표준화 분석법</a:t>
            </a:r>
            <a:endParaRPr lang="ko-KR" altLang="en-US" dirty="0"/>
          </a:p>
          <a:p>
            <a:r>
              <a:rPr lang="ko-KR" altLang="en-US" dirty="0" smtClean="0"/>
              <a:t>주인공 중심 </a:t>
            </a:r>
            <a:r>
              <a:rPr lang="ko-KR" altLang="en-US" dirty="0"/>
              <a:t>분석법</a:t>
            </a:r>
          </a:p>
          <a:p>
            <a:r>
              <a:rPr lang="ko-KR" altLang="en-US" dirty="0" err="1"/>
              <a:t>직관법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해석자의 통찰적인 </a:t>
            </a:r>
            <a:r>
              <a:rPr lang="ko-KR" altLang="en-US" dirty="0" smtClean="0"/>
              <a:t>감정이입 </a:t>
            </a:r>
            <a:r>
              <a:rPr lang="ko-KR" altLang="en-US" dirty="0"/>
              <a:t>능력</a:t>
            </a:r>
            <a:r>
              <a:rPr lang="en-US" altLang="ko-KR" dirty="0"/>
              <a:t>)</a:t>
            </a:r>
          </a:p>
          <a:p>
            <a:r>
              <a:rPr lang="ko-KR" altLang="en-US" dirty="0">
                <a:ea typeface="굴림" panose="020B0600000101010101" pitchFamily="50" charset="-127"/>
              </a:rPr>
              <a:t>대인관계법 </a:t>
            </a:r>
            <a:r>
              <a:rPr lang="en-US" altLang="ko-KR" dirty="0" smtClean="0">
                <a:ea typeface="굴림" panose="020B0600000101010101" pitchFamily="50" charset="-127"/>
              </a:rPr>
              <a:t>:</a:t>
            </a:r>
            <a:r>
              <a:rPr lang="ko-KR" altLang="en-US" dirty="0" smtClean="0">
                <a:ea typeface="굴림" panose="020B0600000101010101" pitchFamily="50" charset="-127"/>
              </a:rPr>
              <a:t>이야기에 </a:t>
            </a:r>
            <a:r>
              <a:rPr lang="ko-KR" altLang="en-US" dirty="0">
                <a:ea typeface="굴림" panose="020B0600000101010101" pitchFamily="50" charset="-127"/>
              </a:rPr>
              <a:t>등장하는 인물들의 대인관계에 초점을 두고 해석하는 방법</a:t>
            </a:r>
            <a:r>
              <a:rPr lang="en-US" altLang="ko-KR" dirty="0">
                <a:ea typeface="굴림" panose="020B0600000101010101" pitchFamily="50" charset="-127"/>
              </a:rPr>
              <a:t>.</a:t>
            </a:r>
          </a:p>
          <a:p>
            <a:pPr latinLnBrk="1"/>
            <a:r>
              <a:rPr lang="ko-KR" altLang="en-US" dirty="0" err="1"/>
              <a:t>지각법</a:t>
            </a:r>
            <a:r>
              <a:rPr lang="en-US" altLang="ko-KR" dirty="0"/>
              <a:t>: </a:t>
            </a:r>
            <a:r>
              <a:rPr lang="ko-KR" altLang="en-US" dirty="0"/>
              <a:t>피검자의 이야기 내용의 형식을 분석한다</a:t>
            </a:r>
            <a:r>
              <a:rPr lang="en-US" altLang="ko-KR" dirty="0"/>
              <a:t>. </a:t>
            </a:r>
            <a:r>
              <a:rPr lang="ko-KR" altLang="en-US" dirty="0"/>
              <a:t>도판의 시각 자극의 왜곡</a:t>
            </a:r>
            <a:r>
              <a:rPr lang="en-US" altLang="ko-KR" dirty="0"/>
              <a:t>, </a:t>
            </a:r>
            <a:r>
              <a:rPr lang="ko-KR" altLang="en-US" dirty="0"/>
              <a:t>이야기 자체의 기묘한 왜곡</a:t>
            </a:r>
            <a:r>
              <a:rPr lang="en-US" altLang="ko-KR" dirty="0"/>
              <a:t>, </a:t>
            </a:r>
            <a:r>
              <a:rPr lang="ko-KR" altLang="en-US" dirty="0"/>
              <a:t>언어의 이색적 사용</a:t>
            </a:r>
            <a:r>
              <a:rPr lang="en-US" altLang="ko-KR" dirty="0"/>
              <a:t>, </a:t>
            </a:r>
            <a:r>
              <a:rPr lang="ko-KR" altLang="en-US" dirty="0"/>
              <a:t>사고나 논리의 특성 등을 포착</a:t>
            </a:r>
            <a:r>
              <a:rPr lang="en-US" altLang="ko-KR" dirty="0"/>
              <a:t>, </a:t>
            </a:r>
            <a:r>
              <a:rPr lang="ko-KR" altLang="en-US" dirty="0"/>
              <a:t>분석한다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 smtClean="0"/>
          </a:p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53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37054" y="807308"/>
            <a:ext cx="10515600" cy="446490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주의점 </a:t>
            </a:r>
            <a:r>
              <a:rPr lang="en-US" altLang="ko-KR" dirty="0" smtClean="0"/>
              <a:t>: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 </a:t>
            </a:r>
            <a:r>
              <a:rPr lang="ko-KR" altLang="en-US" sz="4000" dirty="0" smtClean="0"/>
              <a:t>진단은 향후 치료 계획 수립에 사용되는 것이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ko-KR" altLang="en-US" sz="4000" dirty="0" smtClean="0"/>
              <a:t>고 신중하게 해석되어야 한다</a:t>
            </a:r>
            <a:r>
              <a:rPr lang="en-US" altLang="ko-KR" sz="4000" dirty="0" smtClean="0"/>
              <a:t>. </a:t>
            </a:r>
            <a:r>
              <a:rPr lang="ko-KR" altLang="en-US" sz="4000" dirty="0" smtClean="0"/>
              <a:t>사전 동의와 원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ko-KR" altLang="en-US" sz="4000" dirty="0" err="1" smtClean="0"/>
              <a:t>칙적으로</a:t>
            </a:r>
            <a:r>
              <a:rPr lang="ko-KR" altLang="en-US" sz="4000" dirty="0" smtClean="0"/>
              <a:t> 공개되어서는 </a:t>
            </a:r>
            <a:r>
              <a:rPr lang="ko-KR" altLang="en-US" sz="4000" dirty="0" err="1" smtClean="0"/>
              <a:t>안된다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785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56" y="428604"/>
            <a:ext cx="2286016" cy="2500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197" y="3446763"/>
            <a:ext cx="99104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/>
              <a:t>도날드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우즈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위니캇</a:t>
            </a:r>
            <a:r>
              <a:rPr lang="en-US" altLang="ko-KR" sz="2400" dirty="0"/>
              <a:t>(Donald Woods </a:t>
            </a:r>
            <a:r>
              <a:rPr lang="en-US" altLang="ko-KR" sz="2400" dirty="0" err="1"/>
              <a:t>Winnicott</a:t>
            </a:r>
            <a:r>
              <a:rPr lang="en-US" altLang="ko-KR" sz="2400" dirty="0"/>
              <a:t>, 1896-1971)</a:t>
            </a:r>
          </a:p>
          <a:p>
            <a:r>
              <a:rPr lang="ko-KR" altLang="en-US" sz="2400" dirty="0"/>
              <a:t>충분히 좋은 엄마 </a:t>
            </a:r>
            <a:r>
              <a:rPr lang="en-US" altLang="ko-KR" sz="2400" dirty="0"/>
              <a:t>(the good-enough mother) /</a:t>
            </a:r>
            <a:r>
              <a:rPr lang="ko-KR" altLang="en-US" sz="2400" dirty="0"/>
              <a:t>안아주는 환경</a:t>
            </a:r>
            <a:endParaRPr lang="en-US" altLang="ko-KR" sz="2400" dirty="0"/>
          </a:p>
          <a:p>
            <a:r>
              <a:rPr lang="ko-KR" altLang="en-US" sz="2400" dirty="0"/>
              <a:t> </a:t>
            </a:r>
            <a:r>
              <a:rPr lang="en-US" altLang="ko-KR" sz="2400" dirty="0"/>
              <a:t>(the holding environment)</a:t>
            </a:r>
          </a:p>
          <a:p>
            <a:r>
              <a:rPr lang="ko-KR" altLang="en-US" sz="2400" dirty="0">
                <a:solidFill>
                  <a:srgbClr val="FF0000"/>
                </a:solidFill>
              </a:rPr>
              <a:t>중간 대상 </a:t>
            </a:r>
            <a:r>
              <a:rPr lang="en-US" altLang="ko-KR" sz="2400" dirty="0">
                <a:solidFill>
                  <a:srgbClr val="FF0000"/>
                </a:solidFill>
              </a:rPr>
              <a:t>(the transitional object)- </a:t>
            </a:r>
            <a:r>
              <a:rPr lang="ko-KR" altLang="en-US" sz="2400" dirty="0">
                <a:solidFill>
                  <a:srgbClr val="FF0000"/>
                </a:solidFill>
              </a:rPr>
              <a:t>놀이의 의미 </a:t>
            </a:r>
            <a:r>
              <a:rPr lang="en-US" altLang="ko-KR" sz="2400" dirty="0">
                <a:solidFill>
                  <a:srgbClr val="FF0000"/>
                </a:solidFill>
              </a:rPr>
              <a:t>(the meaning of play)</a:t>
            </a:r>
          </a:p>
          <a:p>
            <a:r>
              <a:rPr lang="ko-KR" altLang="en-US" sz="2400" dirty="0"/>
              <a:t>주요 저서 </a:t>
            </a:r>
            <a:r>
              <a:rPr lang="en-US" altLang="ko-KR" sz="2400" dirty="0"/>
              <a:t>: &lt;</a:t>
            </a:r>
            <a:r>
              <a:rPr lang="ko-KR" altLang="en-US" sz="2400" dirty="0"/>
              <a:t>놀이와 현실</a:t>
            </a:r>
            <a:r>
              <a:rPr lang="en-US" altLang="ko-KR" sz="2400" dirty="0"/>
              <a:t>&gt;, &lt;</a:t>
            </a:r>
            <a:r>
              <a:rPr lang="ko-KR" altLang="en-US" sz="2400" dirty="0"/>
              <a:t>성숙과정과 촉진적 환경</a:t>
            </a:r>
            <a:r>
              <a:rPr lang="en-US" altLang="ko-KR" sz="2400" dirty="0"/>
              <a:t>&gt;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4" y="898901"/>
            <a:ext cx="6138378" cy="430852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5" y="1038385"/>
            <a:ext cx="4726982" cy="3905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9214" y="5532895"/>
            <a:ext cx="251543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옹알이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눈맞추기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834034" y="5532895"/>
            <a:ext cx="214033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아버지의 등장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73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200" dirty="0"/>
              <a:t>충분히 좋은 엄마 </a:t>
            </a:r>
            <a:r>
              <a:rPr lang="en-US" altLang="ko-KR" sz="3200" dirty="0"/>
              <a:t>(the good-enough mother</a:t>
            </a:r>
            <a:r>
              <a:rPr lang="en-US" altLang="ko-KR" sz="3200" dirty="0" smtClean="0"/>
              <a:t>)</a:t>
            </a:r>
            <a:br>
              <a:rPr lang="en-US" altLang="ko-KR" sz="3200" dirty="0" smtClean="0"/>
            </a:br>
            <a:r>
              <a:rPr lang="en-US" altLang="ko-KR" sz="3200" dirty="0"/>
              <a:t> </a:t>
            </a:r>
            <a:r>
              <a:rPr lang="en-US" altLang="ko-KR" sz="3200" dirty="0" smtClean="0"/>
              <a:t>  </a:t>
            </a:r>
            <a:r>
              <a:rPr lang="en-US" altLang="ko-KR" sz="3200" dirty="0"/>
              <a:t>/</a:t>
            </a:r>
            <a:r>
              <a:rPr lang="ko-KR" altLang="en-US" sz="3200" dirty="0"/>
              <a:t>안아주는 </a:t>
            </a:r>
            <a:r>
              <a:rPr lang="ko-KR" altLang="en-US" sz="3200" dirty="0" smtClean="0"/>
              <a:t>환경 </a:t>
            </a:r>
            <a:r>
              <a:rPr lang="en-US" altLang="ko-KR" sz="3200" dirty="0"/>
              <a:t>(the holding environment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상실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애도 </a:t>
            </a:r>
            <a:r>
              <a:rPr lang="en-US" altLang="ko-KR" dirty="0" smtClean="0"/>
              <a:t>(</a:t>
            </a:r>
            <a:r>
              <a:rPr lang="ko-KR" altLang="en-US" dirty="0" smtClean="0"/>
              <a:t>발달적 애도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ko-KR" altLang="en-US" dirty="0" smtClean="0"/>
              <a:t>절대적 의존</a:t>
            </a:r>
            <a:r>
              <a:rPr lang="en-US" altLang="ko-KR" dirty="0" smtClean="0"/>
              <a:t>/</a:t>
            </a:r>
            <a:r>
              <a:rPr lang="ko-KR" altLang="en-US" dirty="0" smtClean="0"/>
              <a:t>상대적 의존</a:t>
            </a:r>
            <a:r>
              <a:rPr lang="en-US" altLang="ko-KR" dirty="0" smtClean="0"/>
              <a:t>/</a:t>
            </a:r>
            <a:r>
              <a:rPr lang="ko-KR" altLang="en-US" dirty="0" smtClean="0"/>
              <a:t>독립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안아주는 환경과 좌절의 과정의 필요성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52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2475" y="365125"/>
            <a:ext cx="11121325" cy="1325563"/>
          </a:xfrm>
        </p:spPr>
        <p:txBody>
          <a:bodyPr/>
          <a:lstStyle/>
          <a:p>
            <a:r>
              <a:rPr lang="ko-KR" altLang="en-US" smtClean="0"/>
              <a:t>인간의 성장과정</a:t>
            </a:r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5" y="2108049"/>
            <a:ext cx="3587131" cy="1792463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1" y="4275507"/>
            <a:ext cx="3208148" cy="19907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84" y="3172127"/>
            <a:ext cx="2696705" cy="1905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27" y="1690688"/>
            <a:ext cx="32099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9796"/>
            <a:ext cx="10515600" cy="905736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도날드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위니캇의</a:t>
            </a:r>
            <a:r>
              <a:rPr lang="ko-KR" altLang="en-US" sz="3200" dirty="0" smtClean="0"/>
              <a:t> 성숙과정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15532"/>
            <a:ext cx="10515600" cy="4351338"/>
          </a:xfrm>
        </p:spPr>
        <p:txBody>
          <a:bodyPr/>
          <a:lstStyle/>
          <a:p>
            <a:r>
              <a:rPr lang="ko-KR" altLang="en-US" dirty="0" smtClean="0"/>
              <a:t>아기는 혼자 존재하지 않으며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촉진적 환경과 모성적 돌봄에 의존한다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61967"/>
              </p:ext>
            </p:extLst>
          </p:nvPr>
        </p:nvGraphicFramePr>
        <p:xfrm>
          <a:off x="1151779" y="1628661"/>
          <a:ext cx="1006270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617"/>
                <a:gridCol w="503609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절대적 의존</a:t>
                      </a:r>
                      <a:r>
                        <a:rPr lang="en-US" altLang="ko-KR" sz="2400" dirty="0" smtClean="0"/>
                        <a:t>(</a:t>
                      </a:r>
                      <a:r>
                        <a:rPr lang="ko-KR" altLang="en-US" sz="2400" dirty="0" err="1" smtClean="0"/>
                        <a:t>원박탈</a:t>
                      </a:r>
                      <a:r>
                        <a:rPr lang="en-US" altLang="ko-KR" sz="2400" dirty="0" smtClean="0"/>
                        <a:t>)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생의 초기 아기의 의존 상태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아기는 엄마와 신체적 심리적으로 융합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전능환상경험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반영 경험</a:t>
                      </a:r>
                      <a:r>
                        <a:rPr lang="en-US" altLang="ko-KR" sz="2400" dirty="0" smtClean="0"/>
                        <a:t>(mirroring)</a:t>
                      </a:r>
                      <a:endParaRPr lang="ko-KR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상대적 의존 </a:t>
                      </a:r>
                      <a:r>
                        <a:rPr lang="en-US" altLang="ko-KR" sz="2400" dirty="0" smtClean="0"/>
                        <a:t>(</a:t>
                      </a:r>
                      <a:r>
                        <a:rPr lang="ko-KR" altLang="en-US" sz="2400" dirty="0" smtClean="0"/>
                        <a:t>상대적 박탈</a:t>
                      </a:r>
                      <a:r>
                        <a:rPr lang="en-US" altLang="ko-KR" sz="2400" dirty="0" smtClean="0"/>
                        <a:t>)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모자의 밀착 관계의 분리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나와 대상의 분리</a:t>
                      </a:r>
                      <a:r>
                        <a:rPr lang="en-US" altLang="ko-KR" sz="2400" dirty="0" smtClean="0"/>
                        <a:t>(</a:t>
                      </a:r>
                      <a:r>
                        <a:rPr lang="ko-KR" altLang="en-US" sz="2400" dirty="0" smtClean="0"/>
                        <a:t>안과 밖의 분리</a:t>
                      </a:r>
                      <a:r>
                        <a:rPr lang="en-US" altLang="ko-KR" sz="2400" dirty="0" smtClean="0"/>
                        <a:t>- </a:t>
                      </a:r>
                      <a:r>
                        <a:rPr lang="ko-KR" altLang="en-US" sz="2400" dirty="0" smtClean="0"/>
                        <a:t>세계의 발견</a:t>
                      </a:r>
                      <a:r>
                        <a:rPr lang="en-US" altLang="ko-KR" sz="2400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sz="2400" dirty="0" smtClean="0"/>
                        <a:t>충분히 좋은 엄마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>
                          <a:solidFill>
                            <a:srgbClr val="FF0000"/>
                          </a:solidFill>
                        </a:rPr>
                        <a:t>중간대상</a:t>
                      </a:r>
                      <a:r>
                        <a:rPr lang="en-US" altLang="ko-KR" sz="24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2400" dirty="0" smtClean="0">
                          <a:solidFill>
                            <a:srgbClr val="FF0000"/>
                          </a:solidFill>
                        </a:rPr>
                        <a:t>중간현상</a:t>
                      </a:r>
                      <a:endParaRPr lang="ko-KR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홀로 서기 </a:t>
                      </a:r>
                      <a:r>
                        <a:rPr lang="en-US" altLang="ko-KR" sz="2400" dirty="0" smtClean="0"/>
                        <a:t>(</a:t>
                      </a:r>
                      <a:r>
                        <a:rPr lang="ko-KR" altLang="en-US" sz="2400" dirty="0" smtClean="0"/>
                        <a:t>절대적 독립의 불가능성</a:t>
                      </a:r>
                      <a:r>
                        <a:rPr lang="en-US" altLang="ko-KR" sz="2400" dirty="0" smtClean="0"/>
                        <a:t>)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성인화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놀이의 중요성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문화 예술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학업의 과정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고독을 즐기는 것</a:t>
                      </a:r>
                      <a:endParaRPr lang="ko-KR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아래쪽 화살표 4"/>
          <p:cNvSpPr/>
          <p:nvPr/>
        </p:nvSpPr>
        <p:spPr>
          <a:xfrm>
            <a:off x="224475" y="2712203"/>
            <a:ext cx="484632" cy="2758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으로 구부러진 화살표 6"/>
          <p:cNvSpPr/>
          <p:nvPr/>
        </p:nvSpPr>
        <p:spPr>
          <a:xfrm rot="10800000">
            <a:off x="11291398" y="2509231"/>
            <a:ext cx="731520" cy="12213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오른쪽으로 구부러진 화살표 7"/>
          <p:cNvSpPr/>
          <p:nvPr/>
        </p:nvSpPr>
        <p:spPr>
          <a:xfrm rot="10800000">
            <a:off x="11291398" y="4310985"/>
            <a:ext cx="731520" cy="12213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34" y="1142984"/>
            <a:ext cx="1928826" cy="1714512"/>
          </a:xfrm>
          <a:prstGeom prst="rect">
            <a:avLst/>
          </a:prstGeom>
        </p:spPr>
      </p:pic>
      <p:pic>
        <p:nvPicPr>
          <p:cNvPr id="5" name="그림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64" y="1142985"/>
            <a:ext cx="2600000" cy="1752381"/>
          </a:xfrm>
          <a:prstGeom prst="rect">
            <a:avLst/>
          </a:prstGeom>
        </p:spPr>
      </p:pic>
      <p:pic>
        <p:nvPicPr>
          <p:cNvPr id="6" name="그림 5" descr="ug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12" y="1071546"/>
            <a:ext cx="2286000" cy="1714500"/>
          </a:xfrm>
          <a:prstGeom prst="rect">
            <a:avLst/>
          </a:prstGeom>
        </p:spPr>
      </p:pic>
      <p:pic>
        <p:nvPicPr>
          <p:cNvPr id="7" name="그림 6" descr="imagesCAP9DK9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381" y="3857628"/>
            <a:ext cx="2466975" cy="1847850"/>
          </a:xfrm>
          <a:prstGeom prst="rect">
            <a:avLst/>
          </a:prstGeom>
        </p:spPr>
      </p:pic>
      <p:pic>
        <p:nvPicPr>
          <p:cNvPr id="8" name="그림 7" descr="imagesCA0ZWCN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481" y="3857629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/>
              <a:t>중간</a:t>
            </a:r>
            <a:r>
              <a:rPr lang="en-US" altLang="ko-KR" sz="4800" dirty="0" smtClean="0"/>
              <a:t>(</a:t>
            </a:r>
            <a:r>
              <a:rPr lang="ko-KR" altLang="en-US" sz="4800" dirty="0" smtClean="0"/>
              <a:t>전이</a:t>
            </a:r>
            <a:r>
              <a:rPr lang="en-US" altLang="ko-KR" sz="4800" dirty="0" smtClean="0"/>
              <a:t>)</a:t>
            </a:r>
            <a:r>
              <a:rPr lang="ko-KR" altLang="en-US" sz="4800" dirty="0" smtClean="0"/>
              <a:t> 대상</a:t>
            </a:r>
            <a:r>
              <a:rPr lang="en-US" altLang="ko-KR" sz="4800" dirty="0" smtClean="0"/>
              <a:t>/</a:t>
            </a:r>
            <a:r>
              <a:rPr lang="ko-KR" altLang="en-US" sz="4800" dirty="0" smtClean="0"/>
              <a:t>중간</a:t>
            </a:r>
            <a:r>
              <a:rPr lang="en-US" altLang="ko-KR" sz="4800" dirty="0" smtClean="0"/>
              <a:t>(</a:t>
            </a:r>
            <a:r>
              <a:rPr lang="ko-KR" altLang="en-US" sz="4800" dirty="0" smtClean="0"/>
              <a:t>전이</a:t>
            </a:r>
            <a:r>
              <a:rPr lang="en-US" altLang="ko-KR" sz="4800" dirty="0" smtClean="0"/>
              <a:t>)</a:t>
            </a:r>
            <a:r>
              <a:rPr lang="ko-KR" altLang="en-US" sz="4800" dirty="0" smtClean="0"/>
              <a:t> 현상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r>
              <a:rPr lang="en-US" altLang="ko-KR" sz="4800" dirty="0" smtClean="0"/>
              <a:t>(</a:t>
            </a:r>
            <a:r>
              <a:rPr lang="en-US" sz="4800" dirty="0"/>
              <a:t>transitional </a:t>
            </a:r>
            <a:r>
              <a:rPr lang="en-US" sz="4800" dirty="0" smtClean="0"/>
              <a:t>object/</a:t>
            </a:r>
            <a:r>
              <a:rPr lang="en-US" sz="4800" dirty="0" err="1" smtClean="0"/>
              <a:t>phenomene</a:t>
            </a:r>
            <a:r>
              <a:rPr lang="en-US" sz="4800" dirty="0" smtClean="0"/>
              <a:t>)</a:t>
            </a:r>
            <a:endParaRPr lang="ko-KR" altLang="en-US" sz="4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사유와 환상의 토대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아이의 성장</a:t>
            </a:r>
            <a:r>
              <a:rPr lang="fr-FR" dirty="0" smtClean="0"/>
              <a:t> </a:t>
            </a:r>
            <a:endParaRPr lang="fr-FR" dirty="0"/>
          </a:p>
          <a:p>
            <a:r>
              <a:rPr lang="ko-KR" altLang="en-US" dirty="0" smtClean="0"/>
              <a:t>어머니의 젖가슴에서 엄지손가락                    곰 인형과 같은 장난감</a:t>
            </a:r>
            <a:endParaRPr lang="en-US" altLang="ko-KR" dirty="0" smtClean="0"/>
          </a:p>
          <a:p>
            <a:r>
              <a:rPr lang="ko-KR" altLang="en-US" dirty="0" smtClean="0"/>
              <a:t>내적 대상도 외적 대상도 아님</a:t>
            </a:r>
            <a:r>
              <a:rPr lang="en-US" altLang="ko-KR" dirty="0" smtClean="0"/>
              <a:t>- </a:t>
            </a:r>
            <a:r>
              <a:rPr lang="ko-KR" altLang="en-US" dirty="0" smtClean="0"/>
              <a:t>어머니의 부재를 견디게 하는 것</a:t>
            </a:r>
            <a:endParaRPr lang="fr-FR" dirty="0" smtClean="0"/>
          </a:p>
          <a:p>
            <a:r>
              <a:rPr lang="ko-KR" altLang="en-US" dirty="0" smtClean="0"/>
              <a:t>구강적 단계의 성애와 대상 관계 사이의 존재하는 것으로 최초의 인간의 창조적 활동에서 시작 </a:t>
            </a:r>
            <a:r>
              <a:rPr lang="en-US" altLang="ko-KR" dirty="0" smtClean="0"/>
              <a:t>(</a:t>
            </a:r>
            <a:r>
              <a:rPr lang="ko-KR" altLang="en-US" dirty="0" smtClean="0"/>
              <a:t>내사</a:t>
            </a:r>
            <a:r>
              <a:rPr lang="en-US" altLang="ko-KR" dirty="0" smtClean="0"/>
              <a:t>/</a:t>
            </a:r>
            <a:r>
              <a:rPr lang="ko-KR" altLang="en-US" dirty="0" smtClean="0"/>
              <a:t>투사</a:t>
            </a:r>
            <a:r>
              <a:rPr lang="en-US" altLang="ko-KR" dirty="0" smtClean="0"/>
              <a:t>)</a:t>
            </a:r>
            <a:endParaRPr lang="fr-FR" dirty="0" smtClean="0"/>
          </a:p>
          <a:p>
            <a:r>
              <a:rPr lang="ko-KR" altLang="en-US" dirty="0" smtClean="0"/>
              <a:t>아이의 장난감</a:t>
            </a:r>
            <a:r>
              <a:rPr lang="en-US" altLang="ko-KR" dirty="0" smtClean="0"/>
              <a:t>-</a:t>
            </a:r>
            <a:r>
              <a:rPr lang="ko-KR" altLang="en-US" dirty="0" smtClean="0"/>
              <a:t>문화 활동 전반</a:t>
            </a:r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>
            <a:off x="5246433" y="2496065"/>
            <a:ext cx="852615" cy="44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7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목판</Template>
  <TotalTime>15</TotalTime>
  <Words>817</Words>
  <Application>Microsoft Office PowerPoint</Application>
  <PresentationFormat>와이드스크린</PresentationFormat>
  <Paragraphs>126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굴림</vt:lpstr>
      <vt:lpstr>바탕</vt:lpstr>
      <vt:lpstr>Rockwell</vt:lpstr>
      <vt:lpstr>Rockwell Condensed</vt:lpstr>
      <vt:lpstr>Wingdings</vt:lpstr>
      <vt:lpstr>목판</vt:lpstr>
      <vt:lpstr>인문예술치료 입문 졸업시험</vt:lpstr>
      <vt:lpstr> 도널드 위니캇의 중간대상에 대하여</vt:lpstr>
      <vt:lpstr>PowerPoint 프레젠테이션</vt:lpstr>
      <vt:lpstr>PowerPoint 프레젠테이션</vt:lpstr>
      <vt:lpstr>충분히 좋은 엄마 (the good-enough mother)    /안아주는 환경 (the holding environment)</vt:lpstr>
      <vt:lpstr>인간의 성장과정</vt:lpstr>
      <vt:lpstr>도날드 위니캇의 성숙과정</vt:lpstr>
      <vt:lpstr>PowerPoint 프레젠테이션</vt:lpstr>
      <vt:lpstr>중간(전이) 대상/중간(전이) 현상 (transitional object/phenomene)</vt:lpstr>
      <vt:lpstr>인문예술 치료의 주요 원리    (카타르시스/승화)</vt:lpstr>
      <vt:lpstr>프로이트에게서 문학과 예술</vt:lpstr>
      <vt:lpstr>PowerPoint 프레젠테이션</vt:lpstr>
      <vt:lpstr>카타르시스</vt:lpstr>
      <vt:lpstr>PowerPoint 프레젠테이션</vt:lpstr>
      <vt:lpstr>승화(sublimation)</vt:lpstr>
      <vt:lpstr>인문예술치료에서의 진단     (TAT 에 대한 이해)</vt:lpstr>
      <vt:lpstr>인문예술치료의 진단</vt:lpstr>
      <vt:lpstr>PowerPoint 프레젠테이션</vt:lpstr>
      <vt:lpstr>진단에서의 투사적 검사의 활용 (예)</vt:lpstr>
      <vt:lpstr>Thematic Apperception Test (TAT) (주제통각검사) Henry Murray : 1936년 Harvard 대학의 Psychological Clinic에서 소개된 도판이 1943년까지 3회 개정되면서 Murray에 의해 31매로 표준화되었고 검사 요강이 출판되었다. )</vt:lpstr>
      <vt:lpstr>주제통각검사에 대하여 </vt:lpstr>
      <vt:lpstr>기본가설</vt:lpstr>
      <vt:lpstr>검사의 절차와 방법</vt:lpstr>
      <vt:lpstr>해석 방식</vt:lpstr>
      <vt:lpstr>  주의점 :   진단은 향후 치료 계획 수립에 사용되는 것이  고 신중하게 해석되어야 한다. 사전 동의와 원  칙적으로 공개되어서는 안된다.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인문예술치료 입문 졸업시험</dc:title>
  <dc:creator>user</dc:creator>
  <cp:lastModifiedBy>user</cp:lastModifiedBy>
  <cp:revision>4</cp:revision>
  <dcterms:created xsi:type="dcterms:W3CDTF">2020-05-27T22:42:51Z</dcterms:created>
  <dcterms:modified xsi:type="dcterms:W3CDTF">2020-11-09T06:37:13Z</dcterms:modified>
</cp:coreProperties>
</file>